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1.jpeg" ContentType="image/jpeg"/>
  <Override PartName="/ppt/media/image10.jpeg" ContentType="image/jpeg"/>
  <Override PartName="/ppt/media/image8.jpeg" ContentType="image/jpeg"/>
  <Override PartName="/ppt/media/image9.png" ContentType="image/png"/>
  <Override PartName="/ppt/media/image7.jpeg" ContentType="image/jpe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71600" y="4801680"/>
            <a:ext cx="640044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5156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51560" y="480168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371600" y="480168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473640" y="3885840"/>
            <a:ext cx="2196000" cy="17521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473640" y="3885840"/>
            <a:ext cx="2196000" cy="1752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36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51560" y="3886200"/>
            <a:ext cx="312336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371600" y="480168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51560" y="3886200"/>
            <a:ext cx="312336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360" cy="1752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5156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51560" y="480168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51560" y="3886200"/>
            <a:ext cx="312336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371600" y="4801680"/>
            <a:ext cx="6400440" cy="83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000000"/>
                </a:solidFill>
                <a:latin typeface="Calibri"/>
              </a:rPr>
              <a:t>Kλικ για επεξεργασία του τίτλου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l-GR" sz="3200" strike="noStrike">
                <a:solidFill>
                  <a:srgbClr val="8b8b8b"/>
                </a:solidFill>
                <a:latin typeface="Calibri"/>
              </a:rPr>
              <a:t>Κάντε κλικ για να επεξεργαστείτε τον υπότιτλο του υποδείγματος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8b8b8b"/>
                </a:solidFill>
                <a:latin typeface="Calibri"/>
              </a:rPr>
              <a:t>19/4/2021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8735549-824D-4F4D-B726-22F759D97927}" type="slidenum">
              <a:rPr lang="el-GR" sz="1200" strike="noStrike">
                <a:solidFill>
                  <a:srgbClr val="8b8b8b"/>
                </a:solidFill>
                <a:latin typeface="Calibri"/>
              </a:rPr>
              <a:t>&lt;αριθμός&gt;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https://pekes.pdekritis.gr/draseis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image" Target="../media/image10.jpeg"/><Relationship Id="rId10" Type="http://schemas.openxmlformats.org/officeDocument/2006/relationships/image" Target="../media/image11.jpeg"/><Relationship Id="rId1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0"/>
            <a:ext cx="9143640" cy="1340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l-GR" sz="2400" strike="noStrike">
                <a:solidFill>
                  <a:srgbClr val="376092"/>
                </a:solidFill>
                <a:latin typeface="Calibri"/>
              </a:rPr>
              <a:t>ΠΕ.Κ.Ε.Σ.     ΚΡΗΤΗΣ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2400" strike="noStrike">
                <a:solidFill>
                  <a:srgbClr val="376092"/>
                </a:solidFill>
                <a:latin typeface="Calibri"/>
              </a:rPr>
              <a:t>Β΄ΚΥΚΛΟΣ ΕΠΙΜΟΡΦΩΤΙΚΩΝ ΔΡΑΣΕΩΝ</a:t>
            </a:r>
            <a:r>
              <a:rPr b="1" lang="el-GR" sz="2800" strike="noStrike">
                <a:solidFill>
                  <a:srgbClr val="e0322d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331640" y="1628640"/>
            <a:ext cx="6840360" cy="548280"/>
          </a:xfrm>
          <a:prstGeom prst="rect">
            <a:avLst/>
          </a:prstGeom>
          <a:noFill/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w="88900" h="88900"/>
          </a:sp3d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l-GR" sz="2800" strike="noStrike">
                <a:solidFill>
                  <a:srgbClr val="c00000"/>
                </a:solidFill>
                <a:latin typeface="Calibri"/>
              </a:rPr>
              <a:t>ΨΥΧΟΚΟΙΝΩΝΙΚΗ ΕΝΔΥΝΑΜΩΣΗ ΓΟΝΕΩΝ και ΕΚΠΑΙΔΕΥΤΙΚΩΝ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2555640" y="5301360"/>
            <a:ext cx="6264360" cy="575640"/>
          </a:xfrm>
          <a:prstGeom prst="rect">
            <a:avLst/>
          </a:prstGeom>
          <a:ln w="57240">
            <a:solidFill>
              <a:schemeClr val="accent2">
                <a:shade val="95000"/>
                <a:satMod val="105000"/>
              </a:schemeClr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ffffff"/>
                </a:solidFill>
                <a:latin typeface="Calibri"/>
              </a:rPr>
              <a:t>Δ</a:t>
            </a:r>
            <a:r>
              <a:rPr b="1" lang="el-GR" sz="2800" strike="noStrike">
                <a:solidFill>
                  <a:srgbClr val="ffffff"/>
                </a:solidFill>
                <a:latin typeface="Calibri"/>
              </a:rPr>
              <a:t>ευτέρα 19 Απριλίου 2021- </a:t>
            </a:r>
            <a:r>
              <a:rPr lang="el-GR" sz="2800" strike="noStrike">
                <a:solidFill>
                  <a:srgbClr val="ffffff"/>
                </a:solidFill>
                <a:latin typeface="Calibri"/>
              </a:rPr>
              <a:t>ώρα</a:t>
            </a:r>
            <a:r>
              <a:rPr b="1" lang="el-GR" sz="2800" strike="noStrike">
                <a:solidFill>
                  <a:srgbClr val="ffffff"/>
                </a:solidFill>
                <a:latin typeface="Calibri"/>
              </a:rPr>
              <a:t> 6:00 μ.μ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2800" strike="noStrike">
                <a:solidFill>
                  <a:srgbClr val="ffffff"/>
                </a:solidFill>
                <a:latin typeface="Calibri"/>
              </a:rPr>
              <a:t>  </a:t>
            </a:r>
            <a:endParaRPr/>
          </a:p>
        </p:txBody>
      </p:sp>
      <p:pic>
        <p:nvPicPr>
          <p:cNvPr id="42" name="Εικόνα 7" descr=""/>
          <p:cNvPicPr/>
          <p:nvPr/>
        </p:nvPicPr>
        <p:blipFill>
          <a:blip r:embed="rId1"/>
          <a:stretch/>
        </p:blipFill>
        <p:spPr>
          <a:xfrm>
            <a:off x="251640" y="0"/>
            <a:ext cx="2627280" cy="491760"/>
          </a:xfrm>
          <a:prstGeom prst="rect">
            <a:avLst/>
          </a:prstGeom>
          <a:ln>
            <a:noFill/>
          </a:ln>
        </p:spPr>
      </p:pic>
      <p:pic>
        <p:nvPicPr>
          <p:cNvPr id="43" name="Εικόνα 9" descr=""/>
          <p:cNvPicPr/>
          <p:nvPr/>
        </p:nvPicPr>
        <p:blipFill>
          <a:blip r:embed="rId2"/>
          <a:stretch/>
        </p:blipFill>
        <p:spPr>
          <a:xfrm>
            <a:off x="6516360" y="0"/>
            <a:ext cx="2411280" cy="635400"/>
          </a:xfrm>
          <a:prstGeom prst="rect">
            <a:avLst/>
          </a:prstGeom>
          <a:ln>
            <a:noFill/>
          </a:ln>
        </p:spPr>
      </p:pic>
      <p:sp>
        <p:nvSpPr>
          <p:cNvPr id="44" name="Line 4"/>
          <p:cNvSpPr/>
          <p:nvPr/>
        </p:nvSpPr>
        <p:spPr>
          <a:xfrm>
            <a:off x="1115280" y="1556640"/>
            <a:ext cx="6891480" cy="0"/>
          </a:xfrm>
          <a:prstGeom prst="line">
            <a:avLst/>
          </a:prstGeom>
          <a:ln w="76320">
            <a:solidFill>
              <a:schemeClr val="accent1">
                <a:lumMod val="75000"/>
              </a:schemeClr>
            </a:solidFill>
            <a:round/>
          </a:ln>
        </p:spPr>
      </p:sp>
      <p:pic>
        <p:nvPicPr>
          <p:cNvPr id="45" name="Εικόνα 11" descr=""/>
          <p:cNvPicPr/>
          <p:nvPr/>
        </p:nvPicPr>
        <p:blipFill>
          <a:blip r:embed="rId3"/>
          <a:stretch/>
        </p:blipFill>
        <p:spPr>
          <a:xfrm>
            <a:off x="8388360" y="6237360"/>
            <a:ext cx="503640" cy="431640"/>
          </a:xfrm>
          <a:prstGeom prst="rect">
            <a:avLst/>
          </a:prstGeom>
          <a:ln>
            <a:noFill/>
          </a:ln>
        </p:spPr>
      </p:pic>
      <p:sp>
        <p:nvSpPr>
          <p:cNvPr id="46" name="CustomShape 5"/>
          <p:cNvSpPr/>
          <p:nvPr/>
        </p:nvSpPr>
        <p:spPr>
          <a:xfrm>
            <a:off x="6732360" y="6237360"/>
            <a:ext cx="17496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z="1400" strike="noStrike">
                <a:solidFill>
                  <a:srgbClr val="632523"/>
                </a:solidFill>
                <a:latin typeface="Calibri"/>
              </a:rPr>
              <a:t>Κανάλι του ΠΕ.Κ.Ε.Σ. ΚΡΗΤΗΣ</a:t>
            </a:r>
            <a:endParaRPr/>
          </a:p>
        </p:txBody>
      </p:sp>
      <p:sp>
        <p:nvSpPr>
          <p:cNvPr id="47" name="CustomShape 6"/>
          <p:cNvSpPr/>
          <p:nvPr/>
        </p:nvSpPr>
        <p:spPr>
          <a:xfrm>
            <a:off x="2483640" y="2061000"/>
            <a:ext cx="6480360" cy="32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l-GR" sz="9600" strike="noStrike">
                <a:solidFill>
                  <a:srgbClr val="ff2525"/>
                </a:solidFill>
                <a:latin typeface="Calibri"/>
                <a:ea typeface="Tahoma"/>
              </a:rPr>
              <a:t>«Διαδικτυακός εκφοβισμός: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9600" strike="noStrike">
                <a:solidFill>
                  <a:srgbClr val="ff2525"/>
                </a:solidFill>
                <a:latin typeface="Calibri"/>
                <a:ea typeface="Tahoma"/>
              </a:rPr>
              <a:t>Στον απέραντο κόσμο του Διαδικτύου 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 u="sng">
                <a:solidFill>
                  <a:srgbClr val="00b0f0"/>
                </a:solidFill>
                <a:latin typeface="Calibri"/>
                <a:ea typeface="Tahoma"/>
              </a:rPr>
              <a:t>Εισηγητές-Εισηγήτριες: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>
                <a:solidFill>
                  <a:srgbClr val="ffc000"/>
                </a:solidFill>
                <a:latin typeface="Calibri"/>
                <a:ea typeface="Tahoma"/>
              </a:rPr>
              <a:t>Γεώργιος Παπαπροδρόμου, 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Υποστράτηγος ε.α ΕΛ.ΑΣ, </a:t>
            </a:r>
            <a:r>
              <a:rPr lang="el-GR" sz="6400" strike="noStrike">
                <a:solidFill>
                  <a:srgbClr val="ffffff"/>
                </a:solidFill>
                <a:latin typeface="Calibri"/>
                <a:ea typeface="Tahoma"/>
              </a:rPr>
              <a:t>Πτυχιούχος Νομικής ΑΠΘ, Ειδικός σε θέματα Αντιμετώπισης Κυβερνοεγκλήματος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>
                <a:solidFill>
                  <a:srgbClr val="ffc715"/>
                </a:solidFill>
                <a:latin typeface="Calibri"/>
                <a:ea typeface="Tahoma"/>
              </a:rPr>
              <a:t>Ειρήνη Μαρκουλάκη</a:t>
            </a:r>
            <a:r>
              <a:rPr b="1" lang="el-GR" sz="7200" strike="noStrike">
                <a:solidFill>
                  <a:srgbClr val="ffc000"/>
                </a:solidFill>
                <a:latin typeface="Calibri"/>
                <a:ea typeface="Tahoma"/>
              </a:rPr>
              <a:t>, 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Ψυχολόγος ΚΕΣΥ Χανίων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>
                <a:solidFill>
                  <a:srgbClr val="ffc000"/>
                </a:solidFill>
                <a:latin typeface="Calibri"/>
                <a:ea typeface="Tahoma"/>
              </a:rPr>
              <a:t>Φωτεινή Παπαδάτου,  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Ψυχολόγος στο Χαμόγελο του Παιδιού 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>
                <a:solidFill>
                  <a:srgbClr val="ffc000"/>
                </a:solidFill>
                <a:latin typeface="Calibri"/>
                <a:ea typeface="Tahoma"/>
              </a:rPr>
              <a:t>Απόστολος Παρασκευάς,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 ΣΕΕ ΠΕΚΕΣ 2</a:t>
            </a:r>
            <a:r>
              <a:rPr b="1" lang="el-GR" sz="7200" strike="noStrike" baseline="30000">
                <a:solidFill>
                  <a:srgbClr val="ffffff"/>
                </a:solidFill>
                <a:latin typeface="Calibri"/>
                <a:ea typeface="Tahoma"/>
              </a:rPr>
              <a:t>Ο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 ΠΕΚΕΣ Κ. Μακεδονίας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7200" strike="noStrike">
                <a:solidFill>
                  <a:srgbClr val="ffc000"/>
                </a:solidFill>
                <a:latin typeface="Calibri"/>
                <a:ea typeface="Tahoma"/>
              </a:rPr>
              <a:t>Μανούσος  Μανούσακας,</a:t>
            </a:r>
            <a:r>
              <a:rPr b="1" lang="el-GR" sz="7200" strike="noStrike">
                <a:solidFill>
                  <a:srgbClr val="ffffff"/>
                </a:solidFill>
                <a:latin typeface="Calibri"/>
                <a:ea typeface="Tahoma"/>
              </a:rPr>
              <a:t> Εκπαιδευτικός Πληροφορικής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8" name="CustomShape 7"/>
          <p:cNvSpPr/>
          <p:nvPr/>
        </p:nvSpPr>
        <p:spPr>
          <a:xfrm>
            <a:off x="0" y="5938560"/>
            <a:ext cx="9143640" cy="914760"/>
          </a:xfrm>
          <a:prstGeom prst="rect">
            <a:avLst/>
          </a:prstGeom>
          <a:solidFill>
            <a:srgbClr val="daf0fe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1" lang="el-GR" sz="1600" strike="noStrike">
                <a:solidFill>
                  <a:srgbClr val="222222"/>
                </a:solidFill>
                <a:latin typeface="Arial"/>
              </a:rPr>
              <a:t>Η ημερίδα θα μεταδίδεται για όλους απευθείας (live-streaming) μέσω του YouTube 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1600" strike="noStrike">
                <a:solidFill>
                  <a:srgbClr val="222222"/>
                </a:solidFill>
                <a:latin typeface="Arial"/>
              </a:rPr>
              <a:t>και μέσα από τη σελίδα του ΠΕ.Κ.Ε.Σ.  Κρήτης,  μενού ‘’ΔΡΑΣΕΙΣ</a:t>
            </a:r>
            <a:r>
              <a:rPr b="1" lang="el-GR" strike="noStrike">
                <a:solidFill>
                  <a:srgbClr val="222222"/>
                </a:solidFill>
                <a:latin typeface="Arial"/>
              </a:rPr>
              <a:t>’’ </a:t>
            </a:r>
            <a:r>
              <a:rPr lang="el-GR" strike="noStrike">
                <a:solidFill>
                  <a:srgbClr val="222222"/>
                </a:solidFill>
                <a:latin typeface="Arial"/>
              </a:rPr>
              <a:t>ή  </a:t>
            </a:r>
            <a:r>
              <a:rPr b="1" lang="el-GR" sz="2000" strike="noStrike" u="sng">
                <a:solidFill>
                  <a:srgbClr val="0000ff"/>
                </a:solidFill>
                <a:latin typeface="Arial"/>
                <a:hlinkClick r:id="rId4"/>
              </a:rPr>
              <a:t>https://pekes.pdekritis.gr/draseis</a:t>
            </a:r>
            <a:r>
              <a:rPr b="1" lang="el-GR" sz="800" strike="noStrike">
                <a:solidFill>
                  <a:srgbClr val="0070c0"/>
                </a:solidFill>
                <a:latin typeface="Calibri"/>
              </a:rPr>
              <a:t>   </a:t>
            </a:r>
            <a:endParaRPr/>
          </a:p>
        </p:txBody>
      </p:sp>
      <p:pic>
        <p:nvPicPr>
          <p:cNvPr id="49" name="Εικόνα 11" descr=""/>
          <p:cNvPicPr/>
          <p:nvPr/>
        </p:nvPicPr>
        <p:blipFill>
          <a:blip r:embed="rId5"/>
          <a:stretch/>
        </p:blipFill>
        <p:spPr>
          <a:xfrm>
            <a:off x="8426880" y="6358680"/>
            <a:ext cx="537120" cy="438840"/>
          </a:xfrm>
          <a:prstGeom prst="rect">
            <a:avLst/>
          </a:prstGeom>
          <a:ln>
            <a:noFill/>
          </a:ln>
        </p:spPr>
      </p:pic>
      <p:sp>
        <p:nvSpPr>
          <p:cNvPr id="50" name="CustomShape 8"/>
          <p:cNvSpPr/>
          <p:nvPr/>
        </p:nvSpPr>
        <p:spPr>
          <a:xfrm>
            <a:off x="6660360" y="6358680"/>
            <a:ext cx="186624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z="1400" strike="noStrike">
                <a:solidFill>
                  <a:srgbClr val="632523"/>
                </a:solidFill>
                <a:latin typeface="Calibri"/>
              </a:rPr>
              <a:t>Κανάλι του ΠΕ.Κ.Ε.Σ. ΚΡΗΤΗΣ</a:t>
            </a:r>
            <a:endParaRPr/>
          </a:p>
        </p:txBody>
      </p:sp>
      <p:pic>
        <p:nvPicPr>
          <p:cNvPr id="51" name="17 - Εικόνα" descr=""/>
          <p:cNvPicPr/>
          <p:nvPr/>
        </p:nvPicPr>
        <p:blipFill>
          <a:blip r:embed="rId6"/>
          <a:stretch/>
        </p:blipFill>
        <p:spPr>
          <a:xfrm>
            <a:off x="0" y="980640"/>
            <a:ext cx="4248000" cy="503640"/>
          </a:xfrm>
          <a:prstGeom prst="rect">
            <a:avLst/>
          </a:prstGeom>
          <a:ln>
            <a:noFill/>
          </a:ln>
        </p:spPr>
      </p:pic>
      <p:pic>
        <p:nvPicPr>
          <p:cNvPr id="52" name="19 - Εικόνα" descr=""/>
          <p:cNvPicPr/>
          <p:nvPr/>
        </p:nvPicPr>
        <p:blipFill>
          <a:blip r:embed="rId7"/>
          <a:stretch/>
        </p:blipFill>
        <p:spPr>
          <a:xfrm rot="20856000">
            <a:off x="298800" y="3987000"/>
            <a:ext cx="1990800" cy="1326960"/>
          </a:xfrm>
          <a:prstGeom prst="rect">
            <a:avLst/>
          </a:prstGeom>
          <a:ln>
            <a:noFill/>
          </a:ln>
        </p:spPr>
      </p:pic>
      <p:pic>
        <p:nvPicPr>
          <p:cNvPr id="53" name="20 - Εικόνα" descr=""/>
          <p:cNvPicPr/>
          <p:nvPr/>
        </p:nvPicPr>
        <p:blipFill>
          <a:blip r:embed="rId8"/>
          <a:stretch/>
        </p:blipFill>
        <p:spPr>
          <a:xfrm>
            <a:off x="5724000" y="1029600"/>
            <a:ext cx="3231000" cy="436680"/>
          </a:xfrm>
          <a:prstGeom prst="rect">
            <a:avLst/>
          </a:prstGeom>
          <a:ln>
            <a:noFill/>
          </a:ln>
        </p:spPr>
      </p:pic>
      <p:pic>
        <p:nvPicPr>
          <p:cNvPr id="54" name="21 - Εικόνα" descr=""/>
          <p:cNvPicPr/>
          <p:nvPr/>
        </p:nvPicPr>
        <p:blipFill>
          <a:blip r:embed="rId9"/>
          <a:stretch/>
        </p:blipFill>
        <p:spPr>
          <a:xfrm>
            <a:off x="8244360" y="1340640"/>
            <a:ext cx="719640" cy="674640"/>
          </a:xfrm>
          <a:prstGeom prst="rect">
            <a:avLst/>
          </a:prstGeom>
          <a:ln>
            <a:noFill/>
          </a:ln>
        </p:spPr>
      </p:pic>
      <p:pic>
        <p:nvPicPr>
          <p:cNvPr id="55" name="22 - Εικόνα" descr=""/>
          <p:cNvPicPr/>
          <p:nvPr/>
        </p:nvPicPr>
        <p:blipFill>
          <a:blip r:embed="rId10"/>
          <a:stretch/>
        </p:blipFill>
        <p:spPr>
          <a:xfrm rot="880800">
            <a:off x="152280" y="2008440"/>
            <a:ext cx="2199240" cy="1487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LibreOffice/4.4.7.2$Windows_x86 LibreOffice_project/f3153a8b245191196a4b6b9abd1d0da16eead600</Application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2021-04-13T10:27:45Z</dcterms:created>
  <dc:creator>User</dc:creator>
  <dc:language>el-GR</dc:language>
  <cp:lastModifiedBy>User</cp:lastModifiedBy>
  <dcterms:modified xsi:type="dcterms:W3CDTF">2021-04-15T09:18:56Z</dcterms:modified>
  <cp:revision>6</cp:revision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