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81" r:id="rId2"/>
    <p:sldId id="256" r:id="rId3"/>
    <p:sldId id="257" r:id="rId4"/>
    <p:sldId id="258" r:id="rId5"/>
    <p:sldId id="259" r:id="rId6"/>
    <p:sldId id="282" r:id="rId7"/>
    <p:sldId id="260" r:id="rId8"/>
    <p:sldId id="291" r:id="rId9"/>
    <p:sldId id="261" r:id="rId10"/>
    <p:sldId id="262" r:id="rId11"/>
    <p:sldId id="265" r:id="rId12"/>
    <p:sldId id="266" r:id="rId13"/>
    <p:sldId id="267" r:id="rId14"/>
    <p:sldId id="263" r:id="rId15"/>
    <p:sldId id="264" r:id="rId16"/>
    <p:sldId id="268" r:id="rId17"/>
    <p:sldId id="283" r:id="rId18"/>
    <p:sldId id="284" r:id="rId19"/>
    <p:sldId id="293" r:id="rId20"/>
    <p:sldId id="292" r:id="rId21"/>
    <p:sldId id="285" r:id="rId22"/>
    <p:sldId id="286" r:id="rId23"/>
    <p:sldId id="294" r:id="rId24"/>
    <p:sldId id="287" r:id="rId25"/>
    <p:sldId id="288" r:id="rId26"/>
    <p:sldId id="289" r:id="rId27"/>
    <p:sldId id="290" r:id="rId28"/>
    <p:sldId id="275" r:id="rId29"/>
    <p:sldId id="269" r:id="rId30"/>
    <p:sldId id="274" r:id="rId31"/>
    <p:sldId id="270" r:id="rId32"/>
    <p:sldId id="271" r:id="rId33"/>
    <p:sldId id="273" r:id="rId34"/>
    <p:sldId id="272" r:id="rId35"/>
    <p:sldId id="276" r:id="rId36"/>
    <p:sldId id="277" r:id="rId37"/>
    <p:sldId id="278" r:id="rId38"/>
    <p:sldId id="279" r:id="rId39"/>
    <p:sldId id="280" r:id="rId4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920" autoAdjust="0"/>
  </p:normalViewPr>
  <p:slideViewPr>
    <p:cSldViewPr snapToGrid="0">
      <p:cViewPr varScale="1">
        <p:scale>
          <a:sx n="77" d="100"/>
          <a:sy n="77" d="100"/>
        </p:scale>
        <p:origin x="83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189F1-E6A0-434F-B752-C06584BCF42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6A5EEC-41F6-4542-B9C5-BC9F45AE0C54}">
      <dgm:prSet custT="1"/>
      <dgm:spPr/>
      <dgm:t>
        <a:bodyPr/>
        <a:lstStyle/>
        <a:p>
          <a:r>
            <a:rPr lang="el-GR" sz="2800" dirty="0"/>
            <a:t>• η με </a:t>
          </a:r>
          <a:r>
            <a:rPr lang="el-GR" sz="2800" dirty="0" err="1"/>
            <a:t>αρ</a:t>
          </a:r>
          <a:r>
            <a:rPr lang="el-GR" sz="2800" dirty="0"/>
            <a:t>. </a:t>
          </a:r>
          <a:r>
            <a:rPr lang="el-GR" sz="2800" dirty="0" err="1"/>
            <a:t>πρωτ</a:t>
          </a:r>
          <a:r>
            <a:rPr lang="el-GR" sz="2800" dirty="0"/>
            <a:t>. 102939/ΓΔ4/24-08-2022 Υ.Α. με θέμα: «Λειτουργία Εκπαιδευτικών Ομίλων – Υπεύθυνοι Εκπαιδευτικών Ομίλων»,</a:t>
          </a:r>
          <a:endParaRPr lang="en-US" sz="2800" dirty="0"/>
        </a:p>
      </dgm:t>
    </dgm:pt>
    <dgm:pt modelId="{EEC32FB8-BA85-43E2-9E9A-1C5E25703D09}" type="parTrans" cxnId="{1F80CBA1-5ED2-4866-81F9-E4136645B9F6}">
      <dgm:prSet/>
      <dgm:spPr/>
      <dgm:t>
        <a:bodyPr/>
        <a:lstStyle/>
        <a:p>
          <a:endParaRPr lang="en-US"/>
        </a:p>
      </dgm:t>
    </dgm:pt>
    <dgm:pt modelId="{ABACFFE3-A9FC-4DDD-B007-D5053D1CBEE6}" type="sibTrans" cxnId="{1F80CBA1-5ED2-4866-81F9-E4136645B9F6}">
      <dgm:prSet/>
      <dgm:spPr/>
      <dgm:t>
        <a:bodyPr/>
        <a:lstStyle/>
        <a:p>
          <a:endParaRPr lang="en-US"/>
        </a:p>
      </dgm:t>
    </dgm:pt>
    <dgm:pt modelId="{B0585CFE-1E22-4FDB-9454-D5845E7FA4F6}">
      <dgm:prSet/>
      <dgm:spPr/>
      <dgm:t>
        <a:bodyPr/>
        <a:lstStyle/>
        <a:p>
          <a:r>
            <a:rPr lang="el-GR" dirty="0"/>
            <a:t>• η με </a:t>
          </a:r>
          <a:r>
            <a:rPr lang="el-GR" dirty="0" err="1"/>
            <a:t>αρ</a:t>
          </a:r>
          <a:r>
            <a:rPr lang="el-GR" dirty="0"/>
            <a:t>. </a:t>
          </a:r>
          <a:r>
            <a:rPr lang="el-GR" dirty="0" err="1"/>
            <a:t>πρωτ</a:t>
          </a:r>
          <a:r>
            <a:rPr lang="el-GR" dirty="0"/>
            <a:t>. Φ12/102913/ΓΔ4/24-08-2022 Υ.Α. με θέμα: «</a:t>
          </a:r>
          <a:r>
            <a:rPr lang="el-GR" dirty="0" err="1"/>
            <a:t>Ενδοσχολικός</a:t>
          </a:r>
          <a:r>
            <a:rPr lang="el-GR" dirty="0"/>
            <a:t> Συντονιστής»,</a:t>
          </a:r>
          <a:endParaRPr lang="en-US" dirty="0"/>
        </a:p>
      </dgm:t>
    </dgm:pt>
    <dgm:pt modelId="{49950507-EAC4-41D5-9B20-F1ED4D7337D9}" type="parTrans" cxnId="{817A0990-9E48-48D4-B175-D2A614571F48}">
      <dgm:prSet/>
      <dgm:spPr/>
      <dgm:t>
        <a:bodyPr/>
        <a:lstStyle/>
        <a:p>
          <a:endParaRPr lang="en-US"/>
        </a:p>
      </dgm:t>
    </dgm:pt>
    <dgm:pt modelId="{FCE0810B-93CD-459E-9749-32D11653D8E9}" type="sibTrans" cxnId="{817A0990-9E48-48D4-B175-D2A614571F48}">
      <dgm:prSet/>
      <dgm:spPr/>
      <dgm:t>
        <a:bodyPr/>
        <a:lstStyle/>
        <a:p>
          <a:endParaRPr lang="en-US"/>
        </a:p>
      </dgm:t>
    </dgm:pt>
    <dgm:pt modelId="{C4D5CB01-726E-4B28-9093-71EE0A4D42AE}">
      <dgm:prSet/>
      <dgm:spPr/>
      <dgm:t>
        <a:bodyPr/>
        <a:lstStyle/>
        <a:p>
          <a:r>
            <a:rPr lang="el-GR"/>
            <a:t>• η με αρ. πρωτ. 102919/ΓΔ4/24-08-2022 Υ.Α. με θέμα: «Παιδαγωγικός Σύμβουλος - Μέντορας</a:t>
          </a:r>
          <a:endParaRPr lang="en-US"/>
        </a:p>
      </dgm:t>
    </dgm:pt>
    <dgm:pt modelId="{7D72ACA3-5B04-4D49-B7FC-D17987B52A15}" type="parTrans" cxnId="{452FE8D7-6CCE-4DFC-BB3D-3825E48AE806}">
      <dgm:prSet/>
      <dgm:spPr/>
      <dgm:t>
        <a:bodyPr/>
        <a:lstStyle/>
        <a:p>
          <a:endParaRPr lang="en-US"/>
        </a:p>
      </dgm:t>
    </dgm:pt>
    <dgm:pt modelId="{001AAC25-B14B-4278-8F51-E79157299ABA}" type="sibTrans" cxnId="{452FE8D7-6CCE-4DFC-BB3D-3825E48AE806}">
      <dgm:prSet/>
      <dgm:spPr/>
      <dgm:t>
        <a:bodyPr/>
        <a:lstStyle/>
        <a:p>
          <a:endParaRPr lang="en-US"/>
        </a:p>
      </dgm:t>
    </dgm:pt>
    <dgm:pt modelId="{F9495D9D-28C2-43CE-8EE3-5270C2BB04FA}">
      <dgm:prSet/>
      <dgm:spPr/>
      <dgm:t>
        <a:bodyPr/>
        <a:lstStyle/>
        <a:p>
          <a:r>
            <a:rPr lang="el-GR" dirty="0"/>
            <a:t>στις σχολικές μονάδες Πρωτοβάθμιας και Δευτεροβάθμιας Εκπαίδευσης».</a:t>
          </a:r>
          <a:endParaRPr lang="en-US" dirty="0"/>
        </a:p>
      </dgm:t>
    </dgm:pt>
    <dgm:pt modelId="{CB575897-1D02-4715-BBA7-DEA8DE09FACE}" type="parTrans" cxnId="{4DACF6B2-0BCA-40F6-A237-D32A99192742}">
      <dgm:prSet/>
      <dgm:spPr/>
      <dgm:t>
        <a:bodyPr/>
        <a:lstStyle/>
        <a:p>
          <a:endParaRPr lang="en-US"/>
        </a:p>
      </dgm:t>
    </dgm:pt>
    <dgm:pt modelId="{586CA084-442A-4341-94DF-A167C0420618}" type="sibTrans" cxnId="{4DACF6B2-0BCA-40F6-A237-D32A99192742}">
      <dgm:prSet/>
      <dgm:spPr/>
      <dgm:t>
        <a:bodyPr/>
        <a:lstStyle/>
        <a:p>
          <a:endParaRPr lang="en-US"/>
        </a:p>
      </dgm:t>
    </dgm:pt>
    <dgm:pt modelId="{3D7FA2FC-429C-49B6-A028-5B5CDD03702D}" type="pres">
      <dgm:prSet presAssocID="{A69189F1-E6A0-434F-B752-C06584BCF423}" presName="outerComposite" presStyleCnt="0">
        <dgm:presLayoutVars>
          <dgm:chMax val="5"/>
          <dgm:dir/>
          <dgm:resizeHandles val="exact"/>
        </dgm:presLayoutVars>
      </dgm:prSet>
      <dgm:spPr/>
    </dgm:pt>
    <dgm:pt modelId="{5FD92BAF-8E4C-413D-9199-A6E005A9519D}" type="pres">
      <dgm:prSet presAssocID="{A69189F1-E6A0-434F-B752-C06584BCF423}" presName="dummyMaxCanvas" presStyleCnt="0">
        <dgm:presLayoutVars/>
      </dgm:prSet>
      <dgm:spPr/>
    </dgm:pt>
    <dgm:pt modelId="{3EC0FE25-AFAC-458F-94AF-0AC98B3A1333}" type="pres">
      <dgm:prSet presAssocID="{A69189F1-E6A0-434F-B752-C06584BCF423}" presName="FourNodes_1" presStyleLbl="node1" presStyleIdx="0" presStyleCnt="4" custScaleY="125494">
        <dgm:presLayoutVars>
          <dgm:bulletEnabled val="1"/>
        </dgm:presLayoutVars>
      </dgm:prSet>
      <dgm:spPr/>
    </dgm:pt>
    <dgm:pt modelId="{CF6DAF10-0593-4D97-BFE0-2D378F78BDE6}" type="pres">
      <dgm:prSet presAssocID="{A69189F1-E6A0-434F-B752-C06584BCF423}" presName="FourNodes_2" presStyleLbl="node1" presStyleIdx="1" presStyleCnt="4">
        <dgm:presLayoutVars>
          <dgm:bulletEnabled val="1"/>
        </dgm:presLayoutVars>
      </dgm:prSet>
      <dgm:spPr/>
    </dgm:pt>
    <dgm:pt modelId="{672C2BE4-1527-449D-B308-0F35A5328375}" type="pres">
      <dgm:prSet presAssocID="{A69189F1-E6A0-434F-B752-C06584BCF423}" presName="FourNodes_3" presStyleLbl="node1" presStyleIdx="2" presStyleCnt="4">
        <dgm:presLayoutVars>
          <dgm:bulletEnabled val="1"/>
        </dgm:presLayoutVars>
      </dgm:prSet>
      <dgm:spPr/>
    </dgm:pt>
    <dgm:pt modelId="{95DDF628-C2A8-4506-9A85-01B0C4274149}" type="pres">
      <dgm:prSet presAssocID="{A69189F1-E6A0-434F-B752-C06584BCF423}" presName="FourNodes_4" presStyleLbl="node1" presStyleIdx="3" presStyleCnt="4">
        <dgm:presLayoutVars>
          <dgm:bulletEnabled val="1"/>
        </dgm:presLayoutVars>
      </dgm:prSet>
      <dgm:spPr/>
    </dgm:pt>
    <dgm:pt modelId="{B0D0F33E-29B2-4C50-A4EE-8050800A22D8}" type="pres">
      <dgm:prSet presAssocID="{A69189F1-E6A0-434F-B752-C06584BCF423}" presName="FourConn_1-2" presStyleLbl="fgAccFollowNode1" presStyleIdx="0" presStyleCnt="3">
        <dgm:presLayoutVars>
          <dgm:bulletEnabled val="1"/>
        </dgm:presLayoutVars>
      </dgm:prSet>
      <dgm:spPr/>
    </dgm:pt>
    <dgm:pt modelId="{463DAD3E-BD54-42E4-8305-15B30E43E864}" type="pres">
      <dgm:prSet presAssocID="{A69189F1-E6A0-434F-B752-C06584BCF423}" presName="FourConn_2-3" presStyleLbl="fgAccFollowNode1" presStyleIdx="1" presStyleCnt="3">
        <dgm:presLayoutVars>
          <dgm:bulletEnabled val="1"/>
        </dgm:presLayoutVars>
      </dgm:prSet>
      <dgm:spPr/>
    </dgm:pt>
    <dgm:pt modelId="{56687D11-3107-4798-9E4F-E10E378BD421}" type="pres">
      <dgm:prSet presAssocID="{A69189F1-E6A0-434F-B752-C06584BCF423}" presName="FourConn_3-4" presStyleLbl="fgAccFollowNode1" presStyleIdx="2" presStyleCnt="3">
        <dgm:presLayoutVars>
          <dgm:bulletEnabled val="1"/>
        </dgm:presLayoutVars>
      </dgm:prSet>
      <dgm:spPr/>
    </dgm:pt>
    <dgm:pt modelId="{6A9FC1AE-F614-4B8B-8D07-E087047F66D4}" type="pres">
      <dgm:prSet presAssocID="{A69189F1-E6A0-434F-B752-C06584BCF423}" presName="FourNodes_1_text" presStyleLbl="node1" presStyleIdx="3" presStyleCnt="4">
        <dgm:presLayoutVars>
          <dgm:bulletEnabled val="1"/>
        </dgm:presLayoutVars>
      </dgm:prSet>
      <dgm:spPr/>
    </dgm:pt>
    <dgm:pt modelId="{786C155D-EF55-4AB4-9B2C-F457C9705467}" type="pres">
      <dgm:prSet presAssocID="{A69189F1-E6A0-434F-B752-C06584BCF423}" presName="FourNodes_2_text" presStyleLbl="node1" presStyleIdx="3" presStyleCnt="4">
        <dgm:presLayoutVars>
          <dgm:bulletEnabled val="1"/>
        </dgm:presLayoutVars>
      </dgm:prSet>
      <dgm:spPr/>
    </dgm:pt>
    <dgm:pt modelId="{E2628267-4448-4F5F-A2F1-6B247506E355}" type="pres">
      <dgm:prSet presAssocID="{A69189F1-E6A0-434F-B752-C06584BCF423}" presName="FourNodes_3_text" presStyleLbl="node1" presStyleIdx="3" presStyleCnt="4">
        <dgm:presLayoutVars>
          <dgm:bulletEnabled val="1"/>
        </dgm:presLayoutVars>
      </dgm:prSet>
      <dgm:spPr/>
    </dgm:pt>
    <dgm:pt modelId="{B052C305-0428-43E1-82D9-31CEADFC7363}" type="pres">
      <dgm:prSet presAssocID="{A69189F1-E6A0-434F-B752-C06584BCF42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2CCEF10-520E-4D79-88C1-81766DC4B29B}" type="presOf" srcId="{FCE0810B-93CD-459E-9749-32D11653D8E9}" destId="{463DAD3E-BD54-42E4-8305-15B30E43E864}" srcOrd="0" destOrd="0" presId="urn:microsoft.com/office/officeart/2005/8/layout/vProcess5"/>
    <dgm:cxn modelId="{DEFC6A2F-493B-4EE5-B765-5FA6F47B871D}" type="presOf" srcId="{C4D5CB01-726E-4B28-9093-71EE0A4D42AE}" destId="{672C2BE4-1527-449D-B308-0F35A5328375}" srcOrd="0" destOrd="0" presId="urn:microsoft.com/office/officeart/2005/8/layout/vProcess5"/>
    <dgm:cxn modelId="{6366E243-20A9-45FE-8F57-6CF260C255E8}" type="presOf" srcId="{F9495D9D-28C2-43CE-8EE3-5270C2BB04FA}" destId="{95DDF628-C2A8-4506-9A85-01B0C4274149}" srcOrd="0" destOrd="0" presId="urn:microsoft.com/office/officeart/2005/8/layout/vProcess5"/>
    <dgm:cxn modelId="{321B5A68-E73D-4C0E-8DF2-3D145E053481}" type="presOf" srcId="{F9495D9D-28C2-43CE-8EE3-5270C2BB04FA}" destId="{B052C305-0428-43E1-82D9-31CEADFC7363}" srcOrd="1" destOrd="0" presId="urn:microsoft.com/office/officeart/2005/8/layout/vProcess5"/>
    <dgm:cxn modelId="{2F9CDC54-9034-4968-807E-E85AD15592C0}" type="presOf" srcId="{A69189F1-E6A0-434F-B752-C06584BCF423}" destId="{3D7FA2FC-429C-49B6-A028-5B5CDD03702D}" srcOrd="0" destOrd="0" presId="urn:microsoft.com/office/officeart/2005/8/layout/vProcess5"/>
    <dgm:cxn modelId="{28A6C879-731F-4C92-B5F3-EF291A3318F7}" type="presOf" srcId="{ABACFFE3-A9FC-4DDD-B007-D5053D1CBEE6}" destId="{B0D0F33E-29B2-4C50-A4EE-8050800A22D8}" srcOrd="0" destOrd="0" presId="urn:microsoft.com/office/officeart/2005/8/layout/vProcess5"/>
    <dgm:cxn modelId="{B10ECA8B-49A4-493E-B414-4B80E64BBB15}" type="presOf" srcId="{C4D5CB01-726E-4B28-9093-71EE0A4D42AE}" destId="{E2628267-4448-4F5F-A2F1-6B247506E355}" srcOrd="1" destOrd="0" presId="urn:microsoft.com/office/officeart/2005/8/layout/vProcess5"/>
    <dgm:cxn modelId="{817A0990-9E48-48D4-B175-D2A614571F48}" srcId="{A69189F1-E6A0-434F-B752-C06584BCF423}" destId="{B0585CFE-1E22-4FDB-9454-D5845E7FA4F6}" srcOrd="1" destOrd="0" parTransId="{49950507-EAC4-41D5-9B20-F1ED4D7337D9}" sibTransId="{FCE0810B-93CD-459E-9749-32D11653D8E9}"/>
    <dgm:cxn modelId="{88543A9A-FF8C-4843-8452-D6624A07C7AE}" type="presOf" srcId="{001AAC25-B14B-4278-8F51-E79157299ABA}" destId="{56687D11-3107-4798-9E4F-E10E378BD421}" srcOrd="0" destOrd="0" presId="urn:microsoft.com/office/officeart/2005/8/layout/vProcess5"/>
    <dgm:cxn modelId="{1F80CBA1-5ED2-4866-81F9-E4136645B9F6}" srcId="{A69189F1-E6A0-434F-B752-C06584BCF423}" destId="{5E6A5EEC-41F6-4542-B9C5-BC9F45AE0C54}" srcOrd="0" destOrd="0" parTransId="{EEC32FB8-BA85-43E2-9E9A-1C5E25703D09}" sibTransId="{ABACFFE3-A9FC-4DDD-B007-D5053D1CBEE6}"/>
    <dgm:cxn modelId="{6FD050A8-6039-4E5E-8030-F7A4CCFB059A}" type="presOf" srcId="{5E6A5EEC-41F6-4542-B9C5-BC9F45AE0C54}" destId="{6A9FC1AE-F614-4B8B-8D07-E087047F66D4}" srcOrd="1" destOrd="0" presId="urn:microsoft.com/office/officeart/2005/8/layout/vProcess5"/>
    <dgm:cxn modelId="{4DACF6B2-0BCA-40F6-A237-D32A99192742}" srcId="{A69189F1-E6A0-434F-B752-C06584BCF423}" destId="{F9495D9D-28C2-43CE-8EE3-5270C2BB04FA}" srcOrd="3" destOrd="0" parTransId="{CB575897-1D02-4715-BBA7-DEA8DE09FACE}" sibTransId="{586CA084-442A-4341-94DF-A167C0420618}"/>
    <dgm:cxn modelId="{00FA15C6-F981-4AF2-B011-1D4905F504E3}" type="presOf" srcId="{5E6A5EEC-41F6-4542-B9C5-BC9F45AE0C54}" destId="{3EC0FE25-AFAC-458F-94AF-0AC98B3A1333}" srcOrd="0" destOrd="0" presId="urn:microsoft.com/office/officeart/2005/8/layout/vProcess5"/>
    <dgm:cxn modelId="{452FE8D7-6CCE-4DFC-BB3D-3825E48AE806}" srcId="{A69189F1-E6A0-434F-B752-C06584BCF423}" destId="{C4D5CB01-726E-4B28-9093-71EE0A4D42AE}" srcOrd="2" destOrd="0" parTransId="{7D72ACA3-5B04-4D49-B7FC-D17987B52A15}" sibTransId="{001AAC25-B14B-4278-8F51-E79157299ABA}"/>
    <dgm:cxn modelId="{57FEE2E4-3B89-47C7-8532-51E52A25A2A2}" type="presOf" srcId="{B0585CFE-1E22-4FDB-9454-D5845E7FA4F6}" destId="{786C155D-EF55-4AB4-9B2C-F457C9705467}" srcOrd="1" destOrd="0" presId="urn:microsoft.com/office/officeart/2005/8/layout/vProcess5"/>
    <dgm:cxn modelId="{96C14BE7-2594-49D5-BC8C-B12264A4BB30}" type="presOf" srcId="{B0585CFE-1E22-4FDB-9454-D5845E7FA4F6}" destId="{CF6DAF10-0593-4D97-BFE0-2D378F78BDE6}" srcOrd="0" destOrd="0" presId="urn:microsoft.com/office/officeart/2005/8/layout/vProcess5"/>
    <dgm:cxn modelId="{94E21BB6-3719-4B9D-8412-3735EFA51401}" type="presParOf" srcId="{3D7FA2FC-429C-49B6-A028-5B5CDD03702D}" destId="{5FD92BAF-8E4C-413D-9199-A6E005A9519D}" srcOrd="0" destOrd="0" presId="urn:microsoft.com/office/officeart/2005/8/layout/vProcess5"/>
    <dgm:cxn modelId="{A4AF0CD2-F0F0-4660-AEA6-F3EE246871CB}" type="presParOf" srcId="{3D7FA2FC-429C-49B6-A028-5B5CDD03702D}" destId="{3EC0FE25-AFAC-458F-94AF-0AC98B3A1333}" srcOrd="1" destOrd="0" presId="urn:microsoft.com/office/officeart/2005/8/layout/vProcess5"/>
    <dgm:cxn modelId="{5F12C196-2E19-42C2-BBFA-BCEC59C7F41C}" type="presParOf" srcId="{3D7FA2FC-429C-49B6-A028-5B5CDD03702D}" destId="{CF6DAF10-0593-4D97-BFE0-2D378F78BDE6}" srcOrd="2" destOrd="0" presId="urn:microsoft.com/office/officeart/2005/8/layout/vProcess5"/>
    <dgm:cxn modelId="{3067C177-E355-4AEA-B0FF-68F586036E55}" type="presParOf" srcId="{3D7FA2FC-429C-49B6-A028-5B5CDD03702D}" destId="{672C2BE4-1527-449D-B308-0F35A5328375}" srcOrd="3" destOrd="0" presId="urn:microsoft.com/office/officeart/2005/8/layout/vProcess5"/>
    <dgm:cxn modelId="{D9B76FDE-E201-4571-A3D2-C66EE70EF900}" type="presParOf" srcId="{3D7FA2FC-429C-49B6-A028-5B5CDD03702D}" destId="{95DDF628-C2A8-4506-9A85-01B0C4274149}" srcOrd="4" destOrd="0" presId="urn:microsoft.com/office/officeart/2005/8/layout/vProcess5"/>
    <dgm:cxn modelId="{8034E8AD-C389-46BA-ACAC-715EE0BB9AC2}" type="presParOf" srcId="{3D7FA2FC-429C-49B6-A028-5B5CDD03702D}" destId="{B0D0F33E-29B2-4C50-A4EE-8050800A22D8}" srcOrd="5" destOrd="0" presId="urn:microsoft.com/office/officeart/2005/8/layout/vProcess5"/>
    <dgm:cxn modelId="{3AAAD3F2-040D-497B-94D4-7B8C6A678474}" type="presParOf" srcId="{3D7FA2FC-429C-49B6-A028-5B5CDD03702D}" destId="{463DAD3E-BD54-42E4-8305-15B30E43E864}" srcOrd="6" destOrd="0" presId="urn:microsoft.com/office/officeart/2005/8/layout/vProcess5"/>
    <dgm:cxn modelId="{0CC70A3C-4871-470C-89F9-D4529BC6E87C}" type="presParOf" srcId="{3D7FA2FC-429C-49B6-A028-5B5CDD03702D}" destId="{56687D11-3107-4798-9E4F-E10E378BD421}" srcOrd="7" destOrd="0" presId="urn:microsoft.com/office/officeart/2005/8/layout/vProcess5"/>
    <dgm:cxn modelId="{A0CE8435-E907-42F2-A810-C2E25C9455DE}" type="presParOf" srcId="{3D7FA2FC-429C-49B6-A028-5B5CDD03702D}" destId="{6A9FC1AE-F614-4B8B-8D07-E087047F66D4}" srcOrd="8" destOrd="0" presId="urn:microsoft.com/office/officeart/2005/8/layout/vProcess5"/>
    <dgm:cxn modelId="{16B8A3EB-3784-40BC-9E50-311009D88468}" type="presParOf" srcId="{3D7FA2FC-429C-49B6-A028-5B5CDD03702D}" destId="{786C155D-EF55-4AB4-9B2C-F457C9705467}" srcOrd="9" destOrd="0" presId="urn:microsoft.com/office/officeart/2005/8/layout/vProcess5"/>
    <dgm:cxn modelId="{E1EDECDD-F3C3-437A-8043-718384B5A17D}" type="presParOf" srcId="{3D7FA2FC-429C-49B6-A028-5B5CDD03702D}" destId="{E2628267-4448-4F5F-A2F1-6B247506E355}" srcOrd="10" destOrd="0" presId="urn:microsoft.com/office/officeart/2005/8/layout/vProcess5"/>
    <dgm:cxn modelId="{56F248F6-47D2-4638-AE7F-192B7B31C594}" type="presParOf" srcId="{3D7FA2FC-429C-49B6-A028-5B5CDD03702D}" destId="{B052C305-0428-43E1-82D9-31CEADFC736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AE2698-1BC7-4D19-A58F-64D04F98AEE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7D48307-B470-425B-A43E-75B7575A1964}">
      <dgm:prSet phldrT="[Κείμενο]"/>
      <dgm:spPr/>
      <dgm:t>
        <a:bodyPr/>
        <a:lstStyle/>
        <a:p>
          <a:r>
            <a:rPr lang="el-GR" sz="1800" dirty="0" err="1">
              <a:solidFill>
                <a:srgbClr val="990033"/>
              </a:solidFill>
            </a:rPr>
            <a:t>Ενδοσχολικός</a:t>
          </a:r>
          <a:r>
            <a:rPr lang="el-GR" sz="1800" dirty="0">
              <a:solidFill>
                <a:srgbClr val="990033"/>
              </a:solidFill>
            </a:rPr>
            <a:t> Συντονιστής</a:t>
          </a:r>
          <a:endParaRPr lang="el-GR" dirty="0"/>
        </a:p>
      </dgm:t>
    </dgm:pt>
    <dgm:pt modelId="{5688ACCB-E497-4EE0-9167-C726F56BE78F}" type="parTrans" cxnId="{E8D25EC2-E851-41CD-8887-0262296E6654}">
      <dgm:prSet/>
      <dgm:spPr/>
      <dgm:t>
        <a:bodyPr/>
        <a:lstStyle/>
        <a:p>
          <a:endParaRPr lang="el-GR"/>
        </a:p>
      </dgm:t>
    </dgm:pt>
    <dgm:pt modelId="{89AEFF55-4C3F-4831-81AB-8EF43DB91A89}" type="sibTrans" cxnId="{E8D25EC2-E851-41CD-8887-0262296E6654}">
      <dgm:prSet/>
      <dgm:spPr/>
      <dgm:t>
        <a:bodyPr/>
        <a:lstStyle/>
        <a:p>
          <a:endParaRPr lang="el-GR"/>
        </a:p>
      </dgm:t>
    </dgm:pt>
    <dgm:pt modelId="{566505C0-3BA2-437C-BD96-7ABDE6102E8F}">
      <dgm:prSet custT="1"/>
      <dgm:spPr/>
      <dgm:t>
        <a:bodyPr/>
        <a:lstStyle/>
        <a:p>
          <a:r>
            <a:rPr lang="el-GR" sz="2400" dirty="0"/>
            <a:t>Συντονιστές </a:t>
          </a:r>
          <a:r>
            <a:rPr lang="el-GR" sz="2400" b="1" dirty="0"/>
            <a:t>Τάξεων</a:t>
          </a:r>
          <a:r>
            <a:rPr lang="el-GR" sz="2400" dirty="0"/>
            <a:t>  (Σ.Τ.)</a:t>
          </a:r>
        </a:p>
        <a:p>
          <a:r>
            <a:rPr lang="el-GR" sz="2400" dirty="0"/>
            <a:t>έως και 10 τμήματα = 1  Σ.Τ. </a:t>
          </a:r>
        </a:p>
        <a:p>
          <a:r>
            <a:rPr lang="el-GR" sz="2400" dirty="0"/>
            <a:t>&gt;10 </a:t>
          </a:r>
          <a:r>
            <a:rPr lang="el-GR" sz="2400" dirty="0" err="1"/>
            <a:t>τμήμ</a:t>
          </a:r>
          <a:r>
            <a:rPr lang="el-GR" sz="2400" dirty="0"/>
            <a:t>. = 2 Σ.Τ.</a:t>
          </a:r>
        </a:p>
        <a:p>
          <a:r>
            <a:rPr lang="el-GR" sz="2400" dirty="0"/>
            <a:t> </a:t>
          </a:r>
        </a:p>
      </dgm:t>
    </dgm:pt>
    <dgm:pt modelId="{E35F5695-748A-4667-AFA6-A76E49399ED8}" type="parTrans" cxnId="{238AB7B2-6635-4927-AB35-14B78471C7B8}">
      <dgm:prSet/>
      <dgm:spPr/>
      <dgm:t>
        <a:bodyPr/>
        <a:lstStyle/>
        <a:p>
          <a:endParaRPr lang="el-GR"/>
        </a:p>
      </dgm:t>
    </dgm:pt>
    <dgm:pt modelId="{F4CFA1EB-6253-434F-9F61-2D9314735F50}" type="sibTrans" cxnId="{238AB7B2-6635-4927-AB35-14B78471C7B8}">
      <dgm:prSet/>
      <dgm:spPr/>
      <dgm:t>
        <a:bodyPr/>
        <a:lstStyle/>
        <a:p>
          <a:endParaRPr lang="el-GR"/>
        </a:p>
      </dgm:t>
    </dgm:pt>
    <dgm:pt modelId="{EC437FEC-B5FA-47BD-AA12-28C8E235363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sz="2400" dirty="0"/>
            <a:t>Συντονιστές </a:t>
          </a:r>
          <a:r>
            <a:rPr lang="el-GR" sz="2400" b="1" dirty="0"/>
            <a:t>Γνωστικών Πεδίων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2000" b="1" dirty="0"/>
            <a:t>1 ΣΓΠ =Τουλάχιστον 4 εκπαιδευτικοί της ίδιας ειδικότητας  // </a:t>
          </a:r>
          <a:r>
            <a:rPr lang="el-GR" sz="1600" dirty="0"/>
            <a:t>ή, στην περίπτωση που αυτό δεν είναι εφικτό,</a:t>
          </a:r>
          <a:r>
            <a:rPr lang="el-GR" sz="2400" dirty="0"/>
            <a:t> </a:t>
          </a:r>
          <a:r>
            <a:rPr lang="el-GR" sz="2000" b="1" dirty="0"/>
            <a:t>τουλάχιστον 4 εκπαιδευτικοί του ίδιου κλάδου</a:t>
          </a:r>
          <a:r>
            <a:rPr lang="el-GR" sz="2000" dirty="0"/>
            <a:t>.</a:t>
          </a:r>
        </a:p>
      </dgm:t>
    </dgm:pt>
    <dgm:pt modelId="{273129D3-C8D0-433C-BE51-87180FBF7973}" type="parTrans" cxnId="{CF258B1F-BD23-4D06-A2B3-1FD20A38EC25}">
      <dgm:prSet/>
      <dgm:spPr/>
      <dgm:t>
        <a:bodyPr/>
        <a:lstStyle/>
        <a:p>
          <a:endParaRPr lang="el-GR"/>
        </a:p>
      </dgm:t>
    </dgm:pt>
    <dgm:pt modelId="{0E2EB2D7-F574-4228-8236-3C516650BD7A}" type="sibTrans" cxnId="{CF258B1F-BD23-4D06-A2B3-1FD20A38EC25}">
      <dgm:prSet/>
      <dgm:spPr/>
      <dgm:t>
        <a:bodyPr/>
        <a:lstStyle/>
        <a:p>
          <a:endParaRPr lang="el-GR"/>
        </a:p>
      </dgm:t>
    </dgm:pt>
    <dgm:pt modelId="{BED78CD3-A965-4690-9E39-46DDB6F4B06E}" type="pres">
      <dgm:prSet presAssocID="{FAAE2698-1BC7-4D19-A58F-64D04F98AE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92E9A8-E1A0-4812-851F-452F9B36A631}" type="pres">
      <dgm:prSet presAssocID="{87D48307-B470-425B-A43E-75B7575A1964}" presName="hierRoot1" presStyleCnt="0">
        <dgm:presLayoutVars>
          <dgm:hierBranch val="init"/>
        </dgm:presLayoutVars>
      </dgm:prSet>
      <dgm:spPr/>
    </dgm:pt>
    <dgm:pt modelId="{974A85AA-3026-4DA9-A6F3-332DC6506E77}" type="pres">
      <dgm:prSet presAssocID="{87D48307-B470-425B-A43E-75B7575A1964}" presName="rootComposite1" presStyleCnt="0"/>
      <dgm:spPr/>
    </dgm:pt>
    <dgm:pt modelId="{156A5AF1-8002-4D8D-851B-17BAE256A1D0}" type="pres">
      <dgm:prSet presAssocID="{87D48307-B470-425B-A43E-75B7575A1964}" presName="rootText1" presStyleLbl="node0" presStyleIdx="0" presStyleCnt="1" custLinFactNeighborX="0" custLinFactNeighborY="26425">
        <dgm:presLayoutVars>
          <dgm:chPref val="3"/>
        </dgm:presLayoutVars>
      </dgm:prSet>
      <dgm:spPr/>
    </dgm:pt>
    <dgm:pt modelId="{A1BF0FB6-A771-40BF-A883-EF359564E600}" type="pres">
      <dgm:prSet presAssocID="{87D48307-B470-425B-A43E-75B7575A1964}" presName="rootConnector1" presStyleLbl="node1" presStyleIdx="0" presStyleCnt="0"/>
      <dgm:spPr/>
    </dgm:pt>
    <dgm:pt modelId="{53C7A974-3D01-4D5F-91ED-E12236A71FE4}" type="pres">
      <dgm:prSet presAssocID="{87D48307-B470-425B-A43E-75B7575A1964}" presName="hierChild2" presStyleCnt="0"/>
      <dgm:spPr/>
    </dgm:pt>
    <dgm:pt modelId="{8E958A21-D544-4591-9B28-F793226E53F5}" type="pres">
      <dgm:prSet presAssocID="{E35F5695-748A-4667-AFA6-A76E49399ED8}" presName="Name37" presStyleLbl="parChTrans1D2" presStyleIdx="0" presStyleCnt="2"/>
      <dgm:spPr/>
    </dgm:pt>
    <dgm:pt modelId="{54CD79D9-7C85-4D83-8C54-29F0BC503243}" type="pres">
      <dgm:prSet presAssocID="{566505C0-3BA2-437C-BD96-7ABDE6102E8F}" presName="hierRoot2" presStyleCnt="0">
        <dgm:presLayoutVars>
          <dgm:hierBranch val="init"/>
        </dgm:presLayoutVars>
      </dgm:prSet>
      <dgm:spPr/>
    </dgm:pt>
    <dgm:pt modelId="{0DFC4339-A962-4A9F-857D-6A3DA9FAC760}" type="pres">
      <dgm:prSet presAssocID="{566505C0-3BA2-437C-BD96-7ABDE6102E8F}" presName="rootComposite" presStyleCnt="0"/>
      <dgm:spPr/>
    </dgm:pt>
    <dgm:pt modelId="{80A38F99-E458-415B-99CF-EE1174336907}" type="pres">
      <dgm:prSet presAssocID="{566505C0-3BA2-437C-BD96-7ABDE6102E8F}" presName="rootText" presStyleLbl="node2" presStyleIdx="0" presStyleCnt="2" custScaleX="115669" custScaleY="152815" custLinFactNeighborX="805" custLinFactNeighborY="-1073">
        <dgm:presLayoutVars>
          <dgm:chPref val="3"/>
        </dgm:presLayoutVars>
      </dgm:prSet>
      <dgm:spPr/>
    </dgm:pt>
    <dgm:pt modelId="{66CF3627-159F-4171-A633-61C8BD910216}" type="pres">
      <dgm:prSet presAssocID="{566505C0-3BA2-437C-BD96-7ABDE6102E8F}" presName="rootConnector" presStyleLbl="node2" presStyleIdx="0" presStyleCnt="2"/>
      <dgm:spPr/>
    </dgm:pt>
    <dgm:pt modelId="{1C0A9251-98AD-43A6-81E5-43425559F2AD}" type="pres">
      <dgm:prSet presAssocID="{566505C0-3BA2-437C-BD96-7ABDE6102E8F}" presName="hierChild4" presStyleCnt="0"/>
      <dgm:spPr/>
    </dgm:pt>
    <dgm:pt modelId="{C2749051-5859-471E-87CA-3B4583A81B41}" type="pres">
      <dgm:prSet presAssocID="{566505C0-3BA2-437C-BD96-7ABDE6102E8F}" presName="hierChild5" presStyleCnt="0"/>
      <dgm:spPr/>
    </dgm:pt>
    <dgm:pt modelId="{881DA91D-5774-4DE4-8391-720EC7A49E4A}" type="pres">
      <dgm:prSet presAssocID="{273129D3-C8D0-433C-BE51-87180FBF7973}" presName="Name37" presStyleLbl="parChTrans1D2" presStyleIdx="1" presStyleCnt="2"/>
      <dgm:spPr/>
    </dgm:pt>
    <dgm:pt modelId="{A332F177-EB68-4691-A57C-987052AAEC43}" type="pres">
      <dgm:prSet presAssocID="{EC437FEC-B5FA-47BD-AA12-28C8E2353632}" presName="hierRoot2" presStyleCnt="0">
        <dgm:presLayoutVars>
          <dgm:hierBranch val="init"/>
        </dgm:presLayoutVars>
      </dgm:prSet>
      <dgm:spPr/>
    </dgm:pt>
    <dgm:pt modelId="{750D1738-E4BF-406E-A71E-52486645CF13}" type="pres">
      <dgm:prSet presAssocID="{EC437FEC-B5FA-47BD-AA12-28C8E2353632}" presName="rootComposite" presStyleCnt="0"/>
      <dgm:spPr/>
    </dgm:pt>
    <dgm:pt modelId="{6B2C47C3-F5B1-405D-B9A8-1C6498D4A507}" type="pres">
      <dgm:prSet presAssocID="{EC437FEC-B5FA-47BD-AA12-28C8E2353632}" presName="rootText" presStyleLbl="node2" presStyleIdx="1" presStyleCnt="2" custScaleX="127696" custScaleY="143072">
        <dgm:presLayoutVars>
          <dgm:chPref val="3"/>
        </dgm:presLayoutVars>
      </dgm:prSet>
      <dgm:spPr/>
    </dgm:pt>
    <dgm:pt modelId="{4F1DFB1C-33B2-4C66-81C2-7AD81E379B7A}" type="pres">
      <dgm:prSet presAssocID="{EC437FEC-B5FA-47BD-AA12-28C8E2353632}" presName="rootConnector" presStyleLbl="node2" presStyleIdx="1" presStyleCnt="2"/>
      <dgm:spPr/>
    </dgm:pt>
    <dgm:pt modelId="{2F5F41E5-456F-4682-A8EC-409EE5613742}" type="pres">
      <dgm:prSet presAssocID="{EC437FEC-B5FA-47BD-AA12-28C8E2353632}" presName="hierChild4" presStyleCnt="0"/>
      <dgm:spPr/>
    </dgm:pt>
    <dgm:pt modelId="{87D07766-B3D1-4A08-8B8E-A94AFA17AAAB}" type="pres">
      <dgm:prSet presAssocID="{EC437FEC-B5FA-47BD-AA12-28C8E2353632}" presName="hierChild5" presStyleCnt="0"/>
      <dgm:spPr/>
    </dgm:pt>
    <dgm:pt modelId="{BCF9463B-AFD9-49AB-BE15-293E8F79CC5B}" type="pres">
      <dgm:prSet presAssocID="{87D48307-B470-425B-A43E-75B7575A1964}" presName="hierChild3" presStyleCnt="0"/>
      <dgm:spPr/>
    </dgm:pt>
  </dgm:ptLst>
  <dgm:cxnLst>
    <dgm:cxn modelId="{CF258B1F-BD23-4D06-A2B3-1FD20A38EC25}" srcId="{87D48307-B470-425B-A43E-75B7575A1964}" destId="{EC437FEC-B5FA-47BD-AA12-28C8E2353632}" srcOrd="1" destOrd="0" parTransId="{273129D3-C8D0-433C-BE51-87180FBF7973}" sibTransId="{0E2EB2D7-F574-4228-8236-3C516650BD7A}"/>
    <dgm:cxn modelId="{EBE8975A-B54C-431E-A81D-1951A3C47D89}" type="presOf" srcId="{566505C0-3BA2-437C-BD96-7ABDE6102E8F}" destId="{80A38F99-E458-415B-99CF-EE1174336907}" srcOrd="0" destOrd="0" presId="urn:microsoft.com/office/officeart/2005/8/layout/orgChart1"/>
    <dgm:cxn modelId="{60F2BA8B-2BB5-4426-B971-4684D49302A4}" type="presOf" srcId="{E35F5695-748A-4667-AFA6-A76E49399ED8}" destId="{8E958A21-D544-4591-9B28-F793226E53F5}" srcOrd="0" destOrd="0" presId="urn:microsoft.com/office/officeart/2005/8/layout/orgChart1"/>
    <dgm:cxn modelId="{B606DF97-BC8A-4A6A-8271-15ABA235594D}" type="presOf" srcId="{FAAE2698-1BC7-4D19-A58F-64D04F98AEEB}" destId="{BED78CD3-A965-4690-9E39-46DDB6F4B06E}" srcOrd="0" destOrd="0" presId="urn:microsoft.com/office/officeart/2005/8/layout/orgChart1"/>
    <dgm:cxn modelId="{FEF790A5-4C14-4E0D-ABC2-C1345126D92A}" type="presOf" srcId="{87D48307-B470-425B-A43E-75B7575A1964}" destId="{A1BF0FB6-A771-40BF-A883-EF359564E600}" srcOrd="1" destOrd="0" presId="urn:microsoft.com/office/officeart/2005/8/layout/orgChart1"/>
    <dgm:cxn modelId="{D529B3A9-7A16-47EE-A8C2-6F636473D6F0}" type="presOf" srcId="{EC437FEC-B5FA-47BD-AA12-28C8E2353632}" destId="{4F1DFB1C-33B2-4C66-81C2-7AD81E379B7A}" srcOrd="1" destOrd="0" presId="urn:microsoft.com/office/officeart/2005/8/layout/orgChart1"/>
    <dgm:cxn modelId="{238AB7B2-6635-4927-AB35-14B78471C7B8}" srcId="{87D48307-B470-425B-A43E-75B7575A1964}" destId="{566505C0-3BA2-437C-BD96-7ABDE6102E8F}" srcOrd="0" destOrd="0" parTransId="{E35F5695-748A-4667-AFA6-A76E49399ED8}" sibTransId="{F4CFA1EB-6253-434F-9F61-2D9314735F50}"/>
    <dgm:cxn modelId="{91CD75BD-0F70-414B-8863-FBAE02CEBC2B}" type="presOf" srcId="{EC437FEC-B5FA-47BD-AA12-28C8E2353632}" destId="{6B2C47C3-F5B1-405D-B9A8-1C6498D4A507}" srcOrd="0" destOrd="0" presId="urn:microsoft.com/office/officeart/2005/8/layout/orgChart1"/>
    <dgm:cxn modelId="{E8D25EC2-E851-41CD-8887-0262296E6654}" srcId="{FAAE2698-1BC7-4D19-A58F-64D04F98AEEB}" destId="{87D48307-B470-425B-A43E-75B7575A1964}" srcOrd="0" destOrd="0" parTransId="{5688ACCB-E497-4EE0-9167-C726F56BE78F}" sibTransId="{89AEFF55-4C3F-4831-81AB-8EF43DB91A89}"/>
    <dgm:cxn modelId="{EB834DC7-D86C-4886-B085-883557BECF69}" type="presOf" srcId="{273129D3-C8D0-433C-BE51-87180FBF7973}" destId="{881DA91D-5774-4DE4-8391-720EC7A49E4A}" srcOrd="0" destOrd="0" presId="urn:microsoft.com/office/officeart/2005/8/layout/orgChart1"/>
    <dgm:cxn modelId="{557F50D6-2FF8-4AB0-ACD3-3F09CD52B430}" type="presOf" srcId="{87D48307-B470-425B-A43E-75B7575A1964}" destId="{156A5AF1-8002-4D8D-851B-17BAE256A1D0}" srcOrd="0" destOrd="0" presId="urn:microsoft.com/office/officeart/2005/8/layout/orgChart1"/>
    <dgm:cxn modelId="{98F68DEE-D895-4641-A6C9-581A96591098}" type="presOf" srcId="{566505C0-3BA2-437C-BD96-7ABDE6102E8F}" destId="{66CF3627-159F-4171-A633-61C8BD910216}" srcOrd="1" destOrd="0" presId="urn:microsoft.com/office/officeart/2005/8/layout/orgChart1"/>
    <dgm:cxn modelId="{16B90A3E-6997-44D2-A5E4-C141367FEDDF}" type="presParOf" srcId="{BED78CD3-A965-4690-9E39-46DDB6F4B06E}" destId="{9D92E9A8-E1A0-4812-851F-452F9B36A631}" srcOrd="0" destOrd="0" presId="urn:microsoft.com/office/officeart/2005/8/layout/orgChart1"/>
    <dgm:cxn modelId="{DB555C70-09E7-4C7B-8AAF-AF21C7AAF182}" type="presParOf" srcId="{9D92E9A8-E1A0-4812-851F-452F9B36A631}" destId="{974A85AA-3026-4DA9-A6F3-332DC6506E77}" srcOrd="0" destOrd="0" presId="urn:microsoft.com/office/officeart/2005/8/layout/orgChart1"/>
    <dgm:cxn modelId="{8D86CF70-E1C2-4D3A-B545-727BAAA31143}" type="presParOf" srcId="{974A85AA-3026-4DA9-A6F3-332DC6506E77}" destId="{156A5AF1-8002-4D8D-851B-17BAE256A1D0}" srcOrd="0" destOrd="0" presId="urn:microsoft.com/office/officeart/2005/8/layout/orgChart1"/>
    <dgm:cxn modelId="{6DB00780-7CD7-4391-BDF3-3D34C8792648}" type="presParOf" srcId="{974A85AA-3026-4DA9-A6F3-332DC6506E77}" destId="{A1BF0FB6-A771-40BF-A883-EF359564E600}" srcOrd="1" destOrd="0" presId="urn:microsoft.com/office/officeart/2005/8/layout/orgChart1"/>
    <dgm:cxn modelId="{01C11614-11B9-42DE-A3CB-1D354BEB81A9}" type="presParOf" srcId="{9D92E9A8-E1A0-4812-851F-452F9B36A631}" destId="{53C7A974-3D01-4D5F-91ED-E12236A71FE4}" srcOrd="1" destOrd="0" presId="urn:microsoft.com/office/officeart/2005/8/layout/orgChart1"/>
    <dgm:cxn modelId="{AD691D07-379B-459C-AFFF-2BB29CEC7556}" type="presParOf" srcId="{53C7A974-3D01-4D5F-91ED-E12236A71FE4}" destId="{8E958A21-D544-4591-9B28-F793226E53F5}" srcOrd="0" destOrd="0" presId="urn:microsoft.com/office/officeart/2005/8/layout/orgChart1"/>
    <dgm:cxn modelId="{CC813E1D-8ED0-4714-B024-F1FB26B60DFB}" type="presParOf" srcId="{53C7A974-3D01-4D5F-91ED-E12236A71FE4}" destId="{54CD79D9-7C85-4D83-8C54-29F0BC503243}" srcOrd="1" destOrd="0" presId="urn:microsoft.com/office/officeart/2005/8/layout/orgChart1"/>
    <dgm:cxn modelId="{BECCA6F3-7087-4234-A368-8B6398620490}" type="presParOf" srcId="{54CD79D9-7C85-4D83-8C54-29F0BC503243}" destId="{0DFC4339-A962-4A9F-857D-6A3DA9FAC760}" srcOrd="0" destOrd="0" presId="urn:microsoft.com/office/officeart/2005/8/layout/orgChart1"/>
    <dgm:cxn modelId="{B77B25EA-6732-43B8-925A-CF006C65F367}" type="presParOf" srcId="{0DFC4339-A962-4A9F-857D-6A3DA9FAC760}" destId="{80A38F99-E458-415B-99CF-EE1174336907}" srcOrd="0" destOrd="0" presId="urn:microsoft.com/office/officeart/2005/8/layout/orgChart1"/>
    <dgm:cxn modelId="{DCAB1B68-FC3B-4E4F-9662-0570B9051E5A}" type="presParOf" srcId="{0DFC4339-A962-4A9F-857D-6A3DA9FAC760}" destId="{66CF3627-159F-4171-A633-61C8BD910216}" srcOrd="1" destOrd="0" presId="urn:microsoft.com/office/officeart/2005/8/layout/orgChart1"/>
    <dgm:cxn modelId="{B4D6E120-4817-400C-95C0-5FFF5D7CFF23}" type="presParOf" srcId="{54CD79D9-7C85-4D83-8C54-29F0BC503243}" destId="{1C0A9251-98AD-43A6-81E5-43425559F2AD}" srcOrd="1" destOrd="0" presId="urn:microsoft.com/office/officeart/2005/8/layout/orgChart1"/>
    <dgm:cxn modelId="{F528CB89-C1AA-4B41-A2EE-BF7FB1CBC771}" type="presParOf" srcId="{54CD79D9-7C85-4D83-8C54-29F0BC503243}" destId="{C2749051-5859-471E-87CA-3B4583A81B41}" srcOrd="2" destOrd="0" presId="urn:microsoft.com/office/officeart/2005/8/layout/orgChart1"/>
    <dgm:cxn modelId="{5B0C4C92-DFB5-48D6-A468-F743179F96DC}" type="presParOf" srcId="{53C7A974-3D01-4D5F-91ED-E12236A71FE4}" destId="{881DA91D-5774-4DE4-8391-720EC7A49E4A}" srcOrd="2" destOrd="0" presId="urn:microsoft.com/office/officeart/2005/8/layout/orgChart1"/>
    <dgm:cxn modelId="{706A945A-2B01-47E0-93CF-C7F3B84F5471}" type="presParOf" srcId="{53C7A974-3D01-4D5F-91ED-E12236A71FE4}" destId="{A332F177-EB68-4691-A57C-987052AAEC43}" srcOrd="3" destOrd="0" presId="urn:microsoft.com/office/officeart/2005/8/layout/orgChart1"/>
    <dgm:cxn modelId="{7DDCA84F-B1A5-4CDA-85C5-FC8AC4CA3577}" type="presParOf" srcId="{A332F177-EB68-4691-A57C-987052AAEC43}" destId="{750D1738-E4BF-406E-A71E-52486645CF13}" srcOrd="0" destOrd="0" presId="urn:microsoft.com/office/officeart/2005/8/layout/orgChart1"/>
    <dgm:cxn modelId="{C0D77F39-39D6-4858-9020-D953C0ABF368}" type="presParOf" srcId="{750D1738-E4BF-406E-A71E-52486645CF13}" destId="{6B2C47C3-F5B1-405D-B9A8-1C6498D4A507}" srcOrd="0" destOrd="0" presId="urn:microsoft.com/office/officeart/2005/8/layout/orgChart1"/>
    <dgm:cxn modelId="{7613078E-D779-403B-A723-00FF1AC661B2}" type="presParOf" srcId="{750D1738-E4BF-406E-A71E-52486645CF13}" destId="{4F1DFB1C-33B2-4C66-81C2-7AD81E379B7A}" srcOrd="1" destOrd="0" presId="urn:microsoft.com/office/officeart/2005/8/layout/orgChart1"/>
    <dgm:cxn modelId="{62826732-A00E-435F-AFAA-376F28ECCCB8}" type="presParOf" srcId="{A332F177-EB68-4691-A57C-987052AAEC43}" destId="{2F5F41E5-456F-4682-A8EC-409EE5613742}" srcOrd="1" destOrd="0" presId="urn:microsoft.com/office/officeart/2005/8/layout/orgChart1"/>
    <dgm:cxn modelId="{C3B70BEC-F189-4A24-A7C6-FC24944F10E8}" type="presParOf" srcId="{A332F177-EB68-4691-A57C-987052AAEC43}" destId="{87D07766-B3D1-4A08-8B8E-A94AFA17AAAB}" srcOrd="2" destOrd="0" presId="urn:microsoft.com/office/officeart/2005/8/layout/orgChart1"/>
    <dgm:cxn modelId="{1EDB27EF-0482-4F8E-896D-A6A677E51166}" type="presParOf" srcId="{9D92E9A8-E1A0-4812-851F-452F9B36A631}" destId="{BCF9463B-AFD9-49AB-BE15-293E8F79CC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AE2698-1BC7-4D19-A58F-64D04F98AEE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7D48307-B470-425B-A43E-75B7575A1964}">
      <dgm:prSet phldrT="[Κείμενο]" custT="1"/>
      <dgm:spPr/>
      <dgm:t>
        <a:bodyPr/>
        <a:lstStyle/>
        <a:p>
          <a:r>
            <a:rPr lang="el-GR" sz="2400" dirty="0" err="1">
              <a:solidFill>
                <a:srgbClr val="990033"/>
              </a:solidFill>
            </a:rPr>
            <a:t>Ενδοσχολικός</a:t>
          </a:r>
          <a:r>
            <a:rPr lang="el-GR" sz="2400" dirty="0">
              <a:solidFill>
                <a:srgbClr val="990033"/>
              </a:solidFill>
            </a:rPr>
            <a:t> Συντονιστής</a:t>
          </a:r>
          <a:endParaRPr lang="el-GR" sz="2400" dirty="0"/>
        </a:p>
      </dgm:t>
    </dgm:pt>
    <dgm:pt modelId="{5688ACCB-E497-4EE0-9167-C726F56BE78F}" type="parTrans" cxnId="{E8D25EC2-E851-41CD-8887-0262296E6654}">
      <dgm:prSet/>
      <dgm:spPr/>
      <dgm:t>
        <a:bodyPr/>
        <a:lstStyle/>
        <a:p>
          <a:endParaRPr lang="el-GR"/>
        </a:p>
      </dgm:t>
    </dgm:pt>
    <dgm:pt modelId="{89AEFF55-4C3F-4831-81AB-8EF43DB91A89}" type="sibTrans" cxnId="{E8D25EC2-E851-41CD-8887-0262296E6654}">
      <dgm:prSet/>
      <dgm:spPr/>
      <dgm:t>
        <a:bodyPr/>
        <a:lstStyle/>
        <a:p>
          <a:endParaRPr lang="el-GR"/>
        </a:p>
      </dgm:t>
    </dgm:pt>
    <dgm:pt modelId="{566505C0-3BA2-437C-BD96-7ABDE6102E8F}">
      <dgm:prSet custT="1"/>
      <dgm:spPr/>
      <dgm:t>
        <a:bodyPr/>
        <a:lstStyle/>
        <a:p>
          <a:r>
            <a:rPr lang="el-GR" sz="2400" dirty="0"/>
            <a:t>Συντονιστές </a:t>
          </a:r>
          <a:r>
            <a:rPr lang="el-GR" sz="2400" b="1" dirty="0"/>
            <a:t>Τάξεων</a:t>
          </a:r>
          <a:r>
            <a:rPr lang="el-GR" sz="2400" dirty="0"/>
            <a:t>  (Σ.Τ.)</a:t>
          </a:r>
        </a:p>
        <a:p>
          <a:r>
            <a:rPr lang="el-GR" sz="2400" dirty="0"/>
            <a:t>έως και 10 τμήματα = 1  Σ.Τ. </a:t>
          </a:r>
        </a:p>
        <a:p>
          <a:r>
            <a:rPr lang="el-GR" sz="2400" dirty="0"/>
            <a:t>&gt;10 </a:t>
          </a:r>
          <a:r>
            <a:rPr lang="el-GR" sz="2400" dirty="0" err="1"/>
            <a:t>τμήμ</a:t>
          </a:r>
          <a:r>
            <a:rPr lang="el-GR" sz="2400" dirty="0"/>
            <a:t>. = 2 Σ.Τ. </a:t>
          </a:r>
        </a:p>
      </dgm:t>
    </dgm:pt>
    <dgm:pt modelId="{E35F5695-748A-4667-AFA6-A76E49399ED8}" type="parTrans" cxnId="{238AB7B2-6635-4927-AB35-14B78471C7B8}">
      <dgm:prSet/>
      <dgm:spPr/>
      <dgm:t>
        <a:bodyPr/>
        <a:lstStyle/>
        <a:p>
          <a:endParaRPr lang="el-GR"/>
        </a:p>
      </dgm:t>
    </dgm:pt>
    <dgm:pt modelId="{F4CFA1EB-6253-434F-9F61-2D9314735F50}" type="sibTrans" cxnId="{238AB7B2-6635-4927-AB35-14B78471C7B8}">
      <dgm:prSet/>
      <dgm:spPr/>
      <dgm:t>
        <a:bodyPr/>
        <a:lstStyle/>
        <a:p>
          <a:endParaRPr lang="el-GR"/>
        </a:p>
      </dgm:t>
    </dgm:pt>
    <dgm:pt modelId="{EC437FEC-B5FA-47BD-AA12-28C8E235363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l-GR" sz="1600" dirty="0"/>
            <a:t>Συντονιστές </a:t>
          </a:r>
          <a:r>
            <a:rPr lang="el-GR" sz="1600" b="1" dirty="0"/>
            <a:t>Γνωστικών Πεδίων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l-GR" sz="1600" b="1" dirty="0"/>
            <a:t>1 ΣΓΠ =Τουλάχιστον 4 εκπαιδευτικοί της ίδιας ειδικότητας  // </a:t>
          </a:r>
          <a:r>
            <a:rPr lang="el-GR" sz="1600" dirty="0"/>
            <a:t>ή, στην περίπτωση που αυτό δεν είναι εφικτό, </a:t>
          </a:r>
          <a:r>
            <a:rPr lang="el-GR" sz="1600" b="1" dirty="0"/>
            <a:t>τουλάχιστον 4 εκπαιδευτικοί του ίδιου κλάδου</a:t>
          </a:r>
          <a:r>
            <a:rPr lang="el-GR" sz="2000" dirty="0"/>
            <a:t>.</a:t>
          </a:r>
        </a:p>
      </dgm:t>
    </dgm:pt>
    <dgm:pt modelId="{273129D3-C8D0-433C-BE51-87180FBF7973}" type="parTrans" cxnId="{CF258B1F-BD23-4D06-A2B3-1FD20A38EC25}">
      <dgm:prSet/>
      <dgm:spPr/>
      <dgm:t>
        <a:bodyPr/>
        <a:lstStyle/>
        <a:p>
          <a:endParaRPr lang="el-GR"/>
        </a:p>
      </dgm:t>
    </dgm:pt>
    <dgm:pt modelId="{0E2EB2D7-F574-4228-8236-3C516650BD7A}" type="sibTrans" cxnId="{CF258B1F-BD23-4D06-A2B3-1FD20A38EC25}">
      <dgm:prSet/>
      <dgm:spPr/>
      <dgm:t>
        <a:bodyPr/>
        <a:lstStyle/>
        <a:p>
          <a:endParaRPr lang="el-GR"/>
        </a:p>
      </dgm:t>
    </dgm:pt>
    <dgm:pt modelId="{BED78CD3-A965-4690-9E39-46DDB6F4B06E}" type="pres">
      <dgm:prSet presAssocID="{FAAE2698-1BC7-4D19-A58F-64D04F98AE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92E9A8-E1A0-4812-851F-452F9B36A631}" type="pres">
      <dgm:prSet presAssocID="{87D48307-B470-425B-A43E-75B7575A1964}" presName="hierRoot1" presStyleCnt="0">
        <dgm:presLayoutVars>
          <dgm:hierBranch val="init"/>
        </dgm:presLayoutVars>
      </dgm:prSet>
      <dgm:spPr/>
    </dgm:pt>
    <dgm:pt modelId="{974A85AA-3026-4DA9-A6F3-332DC6506E77}" type="pres">
      <dgm:prSet presAssocID="{87D48307-B470-425B-A43E-75B7575A1964}" presName="rootComposite1" presStyleCnt="0"/>
      <dgm:spPr/>
    </dgm:pt>
    <dgm:pt modelId="{156A5AF1-8002-4D8D-851B-17BAE256A1D0}" type="pres">
      <dgm:prSet presAssocID="{87D48307-B470-425B-A43E-75B7575A1964}" presName="rootText1" presStyleLbl="node0" presStyleIdx="0" presStyleCnt="1" custScaleX="85653" custScaleY="75001" custLinFactNeighborX="0" custLinFactNeighborY="26425">
        <dgm:presLayoutVars>
          <dgm:chPref val="3"/>
        </dgm:presLayoutVars>
      </dgm:prSet>
      <dgm:spPr/>
    </dgm:pt>
    <dgm:pt modelId="{A1BF0FB6-A771-40BF-A883-EF359564E600}" type="pres">
      <dgm:prSet presAssocID="{87D48307-B470-425B-A43E-75B7575A1964}" presName="rootConnector1" presStyleLbl="node1" presStyleIdx="0" presStyleCnt="0"/>
      <dgm:spPr/>
    </dgm:pt>
    <dgm:pt modelId="{53C7A974-3D01-4D5F-91ED-E12236A71FE4}" type="pres">
      <dgm:prSet presAssocID="{87D48307-B470-425B-A43E-75B7575A1964}" presName="hierChild2" presStyleCnt="0"/>
      <dgm:spPr/>
    </dgm:pt>
    <dgm:pt modelId="{8E958A21-D544-4591-9B28-F793226E53F5}" type="pres">
      <dgm:prSet presAssocID="{E35F5695-748A-4667-AFA6-A76E49399ED8}" presName="Name37" presStyleLbl="parChTrans1D2" presStyleIdx="0" presStyleCnt="2"/>
      <dgm:spPr/>
    </dgm:pt>
    <dgm:pt modelId="{54CD79D9-7C85-4D83-8C54-29F0BC503243}" type="pres">
      <dgm:prSet presAssocID="{566505C0-3BA2-437C-BD96-7ABDE6102E8F}" presName="hierRoot2" presStyleCnt="0">
        <dgm:presLayoutVars>
          <dgm:hierBranch val="init"/>
        </dgm:presLayoutVars>
      </dgm:prSet>
      <dgm:spPr/>
    </dgm:pt>
    <dgm:pt modelId="{0DFC4339-A962-4A9F-857D-6A3DA9FAC760}" type="pres">
      <dgm:prSet presAssocID="{566505C0-3BA2-437C-BD96-7ABDE6102E8F}" presName="rootComposite" presStyleCnt="0"/>
      <dgm:spPr/>
    </dgm:pt>
    <dgm:pt modelId="{80A38F99-E458-415B-99CF-EE1174336907}" type="pres">
      <dgm:prSet presAssocID="{566505C0-3BA2-437C-BD96-7ABDE6102E8F}" presName="rootText" presStyleLbl="node2" presStyleIdx="0" presStyleCnt="2" custScaleX="65666" custScaleY="98728" custLinFactNeighborX="805" custLinFactNeighborY="-1073">
        <dgm:presLayoutVars>
          <dgm:chPref val="3"/>
        </dgm:presLayoutVars>
      </dgm:prSet>
      <dgm:spPr/>
    </dgm:pt>
    <dgm:pt modelId="{66CF3627-159F-4171-A633-61C8BD910216}" type="pres">
      <dgm:prSet presAssocID="{566505C0-3BA2-437C-BD96-7ABDE6102E8F}" presName="rootConnector" presStyleLbl="node2" presStyleIdx="0" presStyleCnt="2"/>
      <dgm:spPr/>
    </dgm:pt>
    <dgm:pt modelId="{1C0A9251-98AD-43A6-81E5-43425559F2AD}" type="pres">
      <dgm:prSet presAssocID="{566505C0-3BA2-437C-BD96-7ABDE6102E8F}" presName="hierChild4" presStyleCnt="0"/>
      <dgm:spPr/>
    </dgm:pt>
    <dgm:pt modelId="{C2749051-5859-471E-87CA-3B4583A81B41}" type="pres">
      <dgm:prSet presAssocID="{566505C0-3BA2-437C-BD96-7ABDE6102E8F}" presName="hierChild5" presStyleCnt="0"/>
      <dgm:spPr/>
    </dgm:pt>
    <dgm:pt modelId="{881DA91D-5774-4DE4-8391-720EC7A49E4A}" type="pres">
      <dgm:prSet presAssocID="{273129D3-C8D0-433C-BE51-87180FBF7973}" presName="Name37" presStyleLbl="parChTrans1D2" presStyleIdx="1" presStyleCnt="2"/>
      <dgm:spPr/>
    </dgm:pt>
    <dgm:pt modelId="{A332F177-EB68-4691-A57C-987052AAEC43}" type="pres">
      <dgm:prSet presAssocID="{EC437FEC-B5FA-47BD-AA12-28C8E2353632}" presName="hierRoot2" presStyleCnt="0">
        <dgm:presLayoutVars>
          <dgm:hierBranch val="init"/>
        </dgm:presLayoutVars>
      </dgm:prSet>
      <dgm:spPr/>
    </dgm:pt>
    <dgm:pt modelId="{750D1738-E4BF-406E-A71E-52486645CF13}" type="pres">
      <dgm:prSet presAssocID="{EC437FEC-B5FA-47BD-AA12-28C8E2353632}" presName="rootComposite" presStyleCnt="0"/>
      <dgm:spPr/>
    </dgm:pt>
    <dgm:pt modelId="{6B2C47C3-F5B1-405D-B9A8-1C6498D4A507}" type="pres">
      <dgm:prSet presAssocID="{EC437FEC-B5FA-47BD-AA12-28C8E2353632}" presName="rootText" presStyleLbl="node2" presStyleIdx="1" presStyleCnt="2" custScaleX="94286" custScaleY="109402">
        <dgm:presLayoutVars>
          <dgm:chPref val="3"/>
        </dgm:presLayoutVars>
      </dgm:prSet>
      <dgm:spPr/>
    </dgm:pt>
    <dgm:pt modelId="{4F1DFB1C-33B2-4C66-81C2-7AD81E379B7A}" type="pres">
      <dgm:prSet presAssocID="{EC437FEC-B5FA-47BD-AA12-28C8E2353632}" presName="rootConnector" presStyleLbl="node2" presStyleIdx="1" presStyleCnt="2"/>
      <dgm:spPr/>
    </dgm:pt>
    <dgm:pt modelId="{2F5F41E5-456F-4682-A8EC-409EE5613742}" type="pres">
      <dgm:prSet presAssocID="{EC437FEC-B5FA-47BD-AA12-28C8E2353632}" presName="hierChild4" presStyleCnt="0"/>
      <dgm:spPr/>
    </dgm:pt>
    <dgm:pt modelId="{87D07766-B3D1-4A08-8B8E-A94AFA17AAAB}" type="pres">
      <dgm:prSet presAssocID="{EC437FEC-B5FA-47BD-AA12-28C8E2353632}" presName="hierChild5" presStyleCnt="0"/>
      <dgm:spPr/>
    </dgm:pt>
    <dgm:pt modelId="{BCF9463B-AFD9-49AB-BE15-293E8F79CC5B}" type="pres">
      <dgm:prSet presAssocID="{87D48307-B470-425B-A43E-75B7575A1964}" presName="hierChild3" presStyleCnt="0"/>
      <dgm:spPr/>
    </dgm:pt>
  </dgm:ptLst>
  <dgm:cxnLst>
    <dgm:cxn modelId="{CF258B1F-BD23-4D06-A2B3-1FD20A38EC25}" srcId="{87D48307-B470-425B-A43E-75B7575A1964}" destId="{EC437FEC-B5FA-47BD-AA12-28C8E2353632}" srcOrd="1" destOrd="0" parTransId="{273129D3-C8D0-433C-BE51-87180FBF7973}" sibTransId="{0E2EB2D7-F574-4228-8236-3C516650BD7A}"/>
    <dgm:cxn modelId="{EBE8975A-B54C-431E-A81D-1951A3C47D89}" type="presOf" srcId="{566505C0-3BA2-437C-BD96-7ABDE6102E8F}" destId="{80A38F99-E458-415B-99CF-EE1174336907}" srcOrd="0" destOrd="0" presId="urn:microsoft.com/office/officeart/2005/8/layout/orgChart1"/>
    <dgm:cxn modelId="{60F2BA8B-2BB5-4426-B971-4684D49302A4}" type="presOf" srcId="{E35F5695-748A-4667-AFA6-A76E49399ED8}" destId="{8E958A21-D544-4591-9B28-F793226E53F5}" srcOrd="0" destOrd="0" presId="urn:microsoft.com/office/officeart/2005/8/layout/orgChart1"/>
    <dgm:cxn modelId="{B606DF97-BC8A-4A6A-8271-15ABA235594D}" type="presOf" srcId="{FAAE2698-1BC7-4D19-A58F-64D04F98AEEB}" destId="{BED78CD3-A965-4690-9E39-46DDB6F4B06E}" srcOrd="0" destOrd="0" presId="urn:microsoft.com/office/officeart/2005/8/layout/orgChart1"/>
    <dgm:cxn modelId="{FEF790A5-4C14-4E0D-ABC2-C1345126D92A}" type="presOf" srcId="{87D48307-B470-425B-A43E-75B7575A1964}" destId="{A1BF0FB6-A771-40BF-A883-EF359564E600}" srcOrd="1" destOrd="0" presId="urn:microsoft.com/office/officeart/2005/8/layout/orgChart1"/>
    <dgm:cxn modelId="{D529B3A9-7A16-47EE-A8C2-6F636473D6F0}" type="presOf" srcId="{EC437FEC-B5FA-47BD-AA12-28C8E2353632}" destId="{4F1DFB1C-33B2-4C66-81C2-7AD81E379B7A}" srcOrd="1" destOrd="0" presId="urn:microsoft.com/office/officeart/2005/8/layout/orgChart1"/>
    <dgm:cxn modelId="{238AB7B2-6635-4927-AB35-14B78471C7B8}" srcId="{87D48307-B470-425B-A43E-75B7575A1964}" destId="{566505C0-3BA2-437C-BD96-7ABDE6102E8F}" srcOrd="0" destOrd="0" parTransId="{E35F5695-748A-4667-AFA6-A76E49399ED8}" sibTransId="{F4CFA1EB-6253-434F-9F61-2D9314735F50}"/>
    <dgm:cxn modelId="{91CD75BD-0F70-414B-8863-FBAE02CEBC2B}" type="presOf" srcId="{EC437FEC-B5FA-47BD-AA12-28C8E2353632}" destId="{6B2C47C3-F5B1-405D-B9A8-1C6498D4A507}" srcOrd="0" destOrd="0" presId="urn:microsoft.com/office/officeart/2005/8/layout/orgChart1"/>
    <dgm:cxn modelId="{E8D25EC2-E851-41CD-8887-0262296E6654}" srcId="{FAAE2698-1BC7-4D19-A58F-64D04F98AEEB}" destId="{87D48307-B470-425B-A43E-75B7575A1964}" srcOrd="0" destOrd="0" parTransId="{5688ACCB-E497-4EE0-9167-C726F56BE78F}" sibTransId="{89AEFF55-4C3F-4831-81AB-8EF43DB91A89}"/>
    <dgm:cxn modelId="{EB834DC7-D86C-4886-B085-883557BECF69}" type="presOf" srcId="{273129D3-C8D0-433C-BE51-87180FBF7973}" destId="{881DA91D-5774-4DE4-8391-720EC7A49E4A}" srcOrd="0" destOrd="0" presId="urn:microsoft.com/office/officeart/2005/8/layout/orgChart1"/>
    <dgm:cxn modelId="{557F50D6-2FF8-4AB0-ACD3-3F09CD52B430}" type="presOf" srcId="{87D48307-B470-425B-A43E-75B7575A1964}" destId="{156A5AF1-8002-4D8D-851B-17BAE256A1D0}" srcOrd="0" destOrd="0" presId="urn:microsoft.com/office/officeart/2005/8/layout/orgChart1"/>
    <dgm:cxn modelId="{98F68DEE-D895-4641-A6C9-581A96591098}" type="presOf" srcId="{566505C0-3BA2-437C-BD96-7ABDE6102E8F}" destId="{66CF3627-159F-4171-A633-61C8BD910216}" srcOrd="1" destOrd="0" presId="urn:microsoft.com/office/officeart/2005/8/layout/orgChart1"/>
    <dgm:cxn modelId="{16B90A3E-6997-44D2-A5E4-C141367FEDDF}" type="presParOf" srcId="{BED78CD3-A965-4690-9E39-46DDB6F4B06E}" destId="{9D92E9A8-E1A0-4812-851F-452F9B36A631}" srcOrd="0" destOrd="0" presId="urn:microsoft.com/office/officeart/2005/8/layout/orgChart1"/>
    <dgm:cxn modelId="{DB555C70-09E7-4C7B-8AAF-AF21C7AAF182}" type="presParOf" srcId="{9D92E9A8-E1A0-4812-851F-452F9B36A631}" destId="{974A85AA-3026-4DA9-A6F3-332DC6506E77}" srcOrd="0" destOrd="0" presId="urn:microsoft.com/office/officeart/2005/8/layout/orgChart1"/>
    <dgm:cxn modelId="{8D86CF70-E1C2-4D3A-B545-727BAAA31143}" type="presParOf" srcId="{974A85AA-3026-4DA9-A6F3-332DC6506E77}" destId="{156A5AF1-8002-4D8D-851B-17BAE256A1D0}" srcOrd="0" destOrd="0" presId="urn:microsoft.com/office/officeart/2005/8/layout/orgChart1"/>
    <dgm:cxn modelId="{6DB00780-7CD7-4391-BDF3-3D34C8792648}" type="presParOf" srcId="{974A85AA-3026-4DA9-A6F3-332DC6506E77}" destId="{A1BF0FB6-A771-40BF-A883-EF359564E600}" srcOrd="1" destOrd="0" presId="urn:microsoft.com/office/officeart/2005/8/layout/orgChart1"/>
    <dgm:cxn modelId="{01C11614-11B9-42DE-A3CB-1D354BEB81A9}" type="presParOf" srcId="{9D92E9A8-E1A0-4812-851F-452F9B36A631}" destId="{53C7A974-3D01-4D5F-91ED-E12236A71FE4}" srcOrd="1" destOrd="0" presId="urn:microsoft.com/office/officeart/2005/8/layout/orgChart1"/>
    <dgm:cxn modelId="{AD691D07-379B-459C-AFFF-2BB29CEC7556}" type="presParOf" srcId="{53C7A974-3D01-4D5F-91ED-E12236A71FE4}" destId="{8E958A21-D544-4591-9B28-F793226E53F5}" srcOrd="0" destOrd="0" presId="urn:microsoft.com/office/officeart/2005/8/layout/orgChart1"/>
    <dgm:cxn modelId="{CC813E1D-8ED0-4714-B024-F1FB26B60DFB}" type="presParOf" srcId="{53C7A974-3D01-4D5F-91ED-E12236A71FE4}" destId="{54CD79D9-7C85-4D83-8C54-29F0BC503243}" srcOrd="1" destOrd="0" presId="urn:microsoft.com/office/officeart/2005/8/layout/orgChart1"/>
    <dgm:cxn modelId="{BECCA6F3-7087-4234-A368-8B6398620490}" type="presParOf" srcId="{54CD79D9-7C85-4D83-8C54-29F0BC503243}" destId="{0DFC4339-A962-4A9F-857D-6A3DA9FAC760}" srcOrd="0" destOrd="0" presId="urn:microsoft.com/office/officeart/2005/8/layout/orgChart1"/>
    <dgm:cxn modelId="{B77B25EA-6732-43B8-925A-CF006C65F367}" type="presParOf" srcId="{0DFC4339-A962-4A9F-857D-6A3DA9FAC760}" destId="{80A38F99-E458-415B-99CF-EE1174336907}" srcOrd="0" destOrd="0" presId="urn:microsoft.com/office/officeart/2005/8/layout/orgChart1"/>
    <dgm:cxn modelId="{DCAB1B68-FC3B-4E4F-9662-0570B9051E5A}" type="presParOf" srcId="{0DFC4339-A962-4A9F-857D-6A3DA9FAC760}" destId="{66CF3627-159F-4171-A633-61C8BD910216}" srcOrd="1" destOrd="0" presId="urn:microsoft.com/office/officeart/2005/8/layout/orgChart1"/>
    <dgm:cxn modelId="{B4D6E120-4817-400C-95C0-5FFF5D7CFF23}" type="presParOf" srcId="{54CD79D9-7C85-4D83-8C54-29F0BC503243}" destId="{1C0A9251-98AD-43A6-81E5-43425559F2AD}" srcOrd="1" destOrd="0" presId="urn:microsoft.com/office/officeart/2005/8/layout/orgChart1"/>
    <dgm:cxn modelId="{F528CB89-C1AA-4B41-A2EE-BF7FB1CBC771}" type="presParOf" srcId="{54CD79D9-7C85-4D83-8C54-29F0BC503243}" destId="{C2749051-5859-471E-87CA-3B4583A81B41}" srcOrd="2" destOrd="0" presId="urn:microsoft.com/office/officeart/2005/8/layout/orgChart1"/>
    <dgm:cxn modelId="{5B0C4C92-DFB5-48D6-A468-F743179F96DC}" type="presParOf" srcId="{53C7A974-3D01-4D5F-91ED-E12236A71FE4}" destId="{881DA91D-5774-4DE4-8391-720EC7A49E4A}" srcOrd="2" destOrd="0" presId="urn:microsoft.com/office/officeart/2005/8/layout/orgChart1"/>
    <dgm:cxn modelId="{706A945A-2B01-47E0-93CF-C7F3B84F5471}" type="presParOf" srcId="{53C7A974-3D01-4D5F-91ED-E12236A71FE4}" destId="{A332F177-EB68-4691-A57C-987052AAEC43}" srcOrd="3" destOrd="0" presId="urn:microsoft.com/office/officeart/2005/8/layout/orgChart1"/>
    <dgm:cxn modelId="{7DDCA84F-B1A5-4CDA-85C5-FC8AC4CA3577}" type="presParOf" srcId="{A332F177-EB68-4691-A57C-987052AAEC43}" destId="{750D1738-E4BF-406E-A71E-52486645CF13}" srcOrd="0" destOrd="0" presId="urn:microsoft.com/office/officeart/2005/8/layout/orgChart1"/>
    <dgm:cxn modelId="{C0D77F39-39D6-4858-9020-D953C0ABF368}" type="presParOf" srcId="{750D1738-E4BF-406E-A71E-52486645CF13}" destId="{6B2C47C3-F5B1-405D-B9A8-1C6498D4A507}" srcOrd="0" destOrd="0" presId="urn:microsoft.com/office/officeart/2005/8/layout/orgChart1"/>
    <dgm:cxn modelId="{7613078E-D779-403B-A723-00FF1AC661B2}" type="presParOf" srcId="{750D1738-E4BF-406E-A71E-52486645CF13}" destId="{4F1DFB1C-33B2-4C66-81C2-7AD81E379B7A}" srcOrd="1" destOrd="0" presId="urn:microsoft.com/office/officeart/2005/8/layout/orgChart1"/>
    <dgm:cxn modelId="{62826732-A00E-435F-AFAA-376F28ECCCB8}" type="presParOf" srcId="{A332F177-EB68-4691-A57C-987052AAEC43}" destId="{2F5F41E5-456F-4682-A8EC-409EE5613742}" srcOrd="1" destOrd="0" presId="urn:microsoft.com/office/officeart/2005/8/layout/orgChart1"/>
    <dgm:cxn modelId="{C3B70BEC-F189-4A24-A7C6-FC24944F10E8}" type="presParOf" srcId="{A332F177-EB68-4691-A57C-987052AAEC43}" destId="{87D07766-B3D1-4A08-8B8E-A94AFA17AAAB}" srcOrd="2" destOrd="0" presId="urn:microsoft.com/office/officeart/2005/8/layout/orgChart1"/>
    <dgm:cxn modelId="{1EDB27EF-0482-4F8E-896D-A6A677E51166}" type="presParOf" srcId="{9D92E9A8-E1A0-4812-851F-452F9B36A631}" destId="{BCF9463B-AFD9-49AB-BE15-293E8F79CC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0FE25-AFAC-458F-94AF-0AC98B3A1333}">
      <dsp:nvSpPr>
        <dsp:cNvPr id="0" name=""/>
        <dsp:cNvSpPr/>
      </dsp:nvSpPr>
      <dsp:spPr>
        <a:xfrm>
          <a:off x="0" y="-65359"/>
          <a:ext cx="8742263" cy="12869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 dirty="0"/>
            <a:t>• η με </a:t>
          </a:r>
          <a:r>
            <a:rPr lang="el-GR" sz="2800" kern="1200" dirty="0" err="1"/>
            <a:t>αρ</a:t>
          </a:r>
          <a:r>
            <a:rPr lang="el-GR" sz="2800" kern="1200" dirty="0"/>
            <a:t>. </a:t>
          </a:r>
          <a:r>
            <a:rPr lang="el-GR" sz="2800" kern="1200" dirty="0" err="1"/>
            <a:t>πρωτ</a:t>
          </a:r>
          <a:r>
            <a:rPr lang="el-GR" sz="2800" kern="1200" dirty="0"/>
            <a:t>. 102939/ΓΔ4/24-08-2022 Υ.Α. με θέμα: «Λειτουργία Εκπαιδευτικών Ομίλων – Υπεύθυνοι Εκπαιδευτικών Ομίλων»,</a:t>
          </a:r>
          <a:endParaRPr lang="en-US" sz="2800" kern="1200" dirty="0"/>
        </a:p>
      </dsp:txBody>
      <dsp:txXfrm>
        <a:off x="37693" y="-27666"/>
        <a:ext cx="7533705" cy="1211547"/>
      </dsp:txXfrm>
    </dsp:sp>
    <dsp:sp modelId="{CF6DAF10-0593-4D97-BFE0-2D378F78BDE6}">
      <dsp:nvSpPr>
        <dsp:cNvPr id="0" name=""/>
        <dsp:cNvSpPr/>
      </dsp:nvSpPr>
      <dsp:spPr>
        <a:xfrm>
          <a:off x="732164" y="1277307"/>
          <a:ext cx="8742263" cy="1025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• η με </a:t>
          </a:r>
          <a:r>
            <a:rPr lang="el-GR" sz="2700" kern="1200" dirty="0" err="1"/>
            <a:t>αρ</a:t>
          </a:r>
          <a:r>
            <a:rPr lang="el-GR" sz="2700" kern="1200" dirty="0"/>
            <a:t>. </a:t>
          </a:r>
          <a:r>
            <a:rPr lang="el-GR" sz="2700" kern="1200" dirty="0" err="1"/>
            <a:t>πρωτ</a:t>
          </a:r>
          <a:r>
            <a:rPr lang="el-GR" sz="2700" kern="1200" dirty="0"/>
            <a:t>. Φ12/102913/ΓΔ4/24-08-2022 Υ.Α. με θέμα: «</a:t>
          </a:r>
          <a:r>
            <a:rPr lang="el-GR" sz="2700" kern="1200" dirty="0" err="1"/>
            <a:t>Ενδοσχολικός</a:t>
          </a:r>
          <a:r>
            <a:rPr lang="el-GR" sz="2700" kern="1200" dirty="0"/>
            <a:t> Συντονιστής»,</a:t>
          </a:r>
          <a:endParaRPr lang="en-US" sz="2700" kern="1200" dirty="0"/>
        </a:p>
      </dsp:txBody>
      <dsp:txXfrm>
        <a:off x="762200" y="1307343"/>
        <a:ext cx="7283455" cy="965422"/>
      </dsp:txXfrm>
    </dsp:sp>
    <dsp:sp modelId="{672C2BE4-1527-449D-B308-0F35A5328375}">
      <dsp:nvSpPr>
        <dsp:cNvPr id="0" name=""/>
        <dsp:cNvSpPr/>
      </dsp:nvSpPr>
      <dsp:spPr>
        <a:xfrm>
          <a:off x="1453401" y="2489255"/>
          <a:ext cx="8742263" cy="1025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/>
            <a:t>• η με αρ. πρωτ. 102919/ΓΔ4/24-08-2022 Υ.Α. με θέμα: «Παιδαγωγικός Σύμβουλος - Μέντορας</a:t>
          </a:r>
          <a:endParaRPr lang="en-US" sz="2700" kern="1200"/>
        </a:p>
      </dsp:txBody>
      <dsp:txXfrm>
        <a:off x="1483437" y="2519291"/>
        <a:ext cx="7294383" cy="965422"/>
      </dsp:txXfrm>
    </dsp:sp>
    <dsp:sp modelId="{95DDF628-C2A8-4506-9A85-01B0C4274149}">
      <dsp:nvSpPr>
        <dsp:cNvPr id="0" name=""/>
        <dsp:cNvSpPr/>
      </dsp:nvSpPr>
      <dsp:spPr>
        <a:xfrm>
          <a:off x="2185565" y="3701203"/>
          <a:ext cx="8742263" cy="10254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700" kern="1200" dirty="0"/>
            <a:t>στις σχολικές μονάδες Πρωτοβάθμιας και Δευτεροβάθμιας Εκπαίδευσης».</a:t>
          </a:r>
          <a:endParaRPr lang="en-US" sz="2700" kern="1200" dirty="0"/>
        </a:p>
      </dsp:txBody>
      <dsp:txXfrm>
        <a:off x="2215601" y="3731239"/>
        <a:ext cx="7283455" cy="965422"/>
      </dsp:txXfrm>
    </dsp:sp>
    <dsp:sp modelId="{B0D0F33E-29B2-4C50-A4EE-8050800A22D8}">
      <dsp:nvSpPr>
        <dsp:cNvPr id="0" name=""/>
        <dsp:cNvSpPr/>
      </dsp:nvSpPr>
      <dsp:spPr>
        <a:xfrm>
          <a:off x="8075691" y="850795"/>
          <a:ext cx="666571" cy="666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225669" y="850795"/>
        <a:ext cx="366615" cy="501595"/>
      </dsp:txXfrm>
    </dsp:sp>
    <dsp:sp modelId="{463DAD3E-BD54-42E4-8305-15B30E43E864}">
      <dsp:nvSpPr>
        <dsp:cNvPr id="0" name=""/>
        <dsp:cNvSpPr/>
      </dsp:nvSpPr>
      <dsp:spPr>
        <a:xfrm>
          <a:off x="8807856" y="2062743"/>
          <a:ext cx="666571" cy="666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957834" y="2062743"/>
        <a:ext cx="366615" cy="501595"/>
      </dsp:txXfrm>
    </dsp:sp>
    <dsp:sp modelId="{56687D11-3107-4798-9E4F-E10E378BD421}">
      <dsp:nvSpPr>
        <dsp:cNvPr id="0" name=""/>
        <dsp:cNvSpPr/>
      </dsp:nvSpPr>
      <dsp:spPr>
        <a:xfrm>
          <a:off x="9529093" y="3274691"/>
          <a:ext cx="666571" cy="666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679071" y="3274691"/>
        <a:ext cx="366615" cy="501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DA91D-5774-4DE4-8391-720EC7A49E4A}">
      <dsp:nvSpPr>
        <dsp:cNvPr id="0" name=""/>
        <dsp:cNvSpPr/>
      </dsp:nvSpPr>
      <dsp:spPr>
        <a:xfrm>
          <a:off x="4277138" y="2103891"/>
          <a:ext cx="2208482" cy="2516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8482" y="0"/>
              </a:lnTo>
              <a:lnTo>
                <a:pt x="2208482" y="2516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58A21-D544-4591-9B28-F793226E53F5}">
      <dsp:nvSpPr>
        <dsp:cNvPr id="0" name=""/>
        <dsp:cNvSpPr/>
      </dsp:nvSpPr>
      <dsp:spPr>
        <a:xfrm>
          <a:off x="1900323" y="2103891"/>
          <a:ext cx="2376814" cy="234342"/>
        </a:xfrm>
        <a:custGeom>
          <a:avLst/>
          <a:gdLst/>
          <a:ahLst/>
          <a:cxnLst/>
          <a:rect l="0" t="0" r="0" b="0"/>
          <a:pathLst>
            <a:path>
              <a:moveTo>
                <a:pt x="2376814" y="0"/>
              </a:moveTo>
              <a:lnTo>
                <a:pt x="0" y="0"/>
              </a:lnTo>
              <a:lnTo>
                <a:pt x="0" y="2343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A5AF1-8002-4D8D-851B-17BAE256A1D0}">
      <dsp:nvSpPr>
        <dsp:cNvPr id="0" name=""/>
        <dsp:cNvSpPr/>
      </dsp:nvSpPr>
      <dsp:spPr>
        <a:xfrm>
          <a:off x="2661202" y="487955"/>
          <a:ext cx="3231871" cy="1615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500" kern="1200" dirty="0" err="1">
              <a:solidFill>
                <a:srgbClr val="990033"/>
              </a:solidFill>
            </a:rPr>
            <a:t>Ενδοσχολικός</a:t>
          </a:r>
          <a:r>
            <a:rPr lang="el-GR" sz="4500" kern="1200" dirty="0">
              <a:solidFill>
                <a:srgbClr val="990033"/>
              </a:solidFill>
            </a:rPr>
            <a:t> Συντονιστής</a:t>
          </a:r>
          <a:endParaRPr lang="el-GR" sz="4500" kern="1200" dirty="0"/>
        </a:p>
      </dsp:txBody>
      <dsp:txXfrm>
        <a:off x="2661202" y="487955"/>
        <a:ext cx="3231871" cy="1615935"/>
      </dsp:txXfrm>
    </dsp:sp>
    <dsp:sp modelId="{80A38F99-E458-415B-99CF-EE1174336907}">
      <dsp:nvSpPr>
        <dsp:cNvPr id="0" name=""/>
        <dsp:cNvSpPr/>
      </dsp:nvSpPr>
      <dsp:spPr>
        <a:xfrm>
          <a:off x="31187" y="2338234"/>
          <a:ext cx="3738272" cy="24693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Συντονιστές </a:t>
          </a:r>
          <a:r>
            <a:rPr lang="el-GR" sz="2400" b="1" kern="1200" dirty="0"/>
            <a:t>Τάξεων</a:t>
          </a:r>
          <a:r>
            <a:rPr lang="el-GR" sz="2400" kern="1200" dirty="0"/>
            <a:t>  (Σ.Τ.)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έως και 10 τμήματα = 1  Σ.Τ.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&gt;10 </a:t>
          </a:r>
          <a:r>
            <a:rPr lang="el-GR" sz="2400" kern="1200" dirty="0" err="1"/>
            <a:t>τμήμ</a:t>
          </a:r>
          <a:r>
            <a:rPr lang="el-GR" sz="2400" kern="1200" dirty="0"/>
            <a:t>. = 2 Σ.Τ.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 </a:t>
          </a:r>
        </a:p>
      </dsp:txBody>
      <dsp:txXfrm>
        <a:off x="31187" y="2338234"/>
        <a:ext cx="3738272" cy="2469391"/>
      </dsp:txXfrm>
    </dsp:sp>
    <dsp:sp modelId="{6B2C47C3-F5B1-405D-B9A8-1C6498D4A507}">
      <dsp:nvSpPr>
        <dsp:cNvPr id="0" name=""/>
        <dsp:cNvSpPr/>
      </dsp:nvSpPr>
      <dsp:spPr>
        <a:xfrm>
          <a:off x="4422136" y="2355573"/>
          <a:ext cx="4126970" cy="23119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400" kern="1200" dirty="0"/>
            <a:t>Συντονιστές </a:t>
          </a:r>
          <a:r>
            <a:rPr lang="el-GR" sz="2400" b="1" kern="1200" dirty="0"/>
            <a:t>Γνωστικών Πεδίων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2000" b="1" kern="1200" dirty="0"/>
            <a:t>1 ΣΓΠ =Τουλάχιστον 4 εκπαιδευτικοί της ίδιας ειδικότητας  // </a:t>
          </a:r>
          <a:r>
            <a:rPr lang="el-GR" sz="1600" kern="1200" dirty="0"/>
            <a:t>ή, στην περίπτωση που αυτό δεν είναι εφικτό,</a:t>
          </a:r>
          <a:r>
            <a:rPr lang="el-GR" sz="2400" kern="1200" dirty="0"/>
            <a:t> </a:t>
          </a:r>
          <a:r>
            <a:rPr lang="el-GR" sz="2000" b="1" kern="1200" dirty="0"/>
            <a:t>τουλάχιστον 4 εκπαιδευτικοί του ίδιου κλάδου</a:t>
          </a:r>
          <a:r>
            <a:rPr lang="el-GR" sz="2000" kern="1200" dirty="0"/>
            <a:t>.</a:t>
          </a:r>
        </a:p>
      </dsp:txBody>
      <dsp:txXfrm>
        <a:off x="4422136" y="2355573"/>
        <a:ext cx="4126970" cy="2311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DA91D-5774-4DE4-8391-720EC7A49E4A}">
      <dsp:nvSpPr>
        <dsp:cNvPr id="0" name=""/>
        <dsp:cNvSpPr/>
      </dsp:nvSpPr>
      <dsp:spPr>
        <a:xfrm>
          <a:off x="3579080" y="2527298"/>
          <a:ext cx="1713360" cy="3079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3360" y="0"/>
              </a:lnTo>
              <a:lnTo>
                <a:pt x="1713360" y="307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58A21-D544-4591-9B28-F793226E53F5}">
      <dsp:nvSpPr>
        <dsp:cNvPr id="0" name=""/>
        <dsp:cNvSpPr/>
      </dsp:nvSpPr>
      <dsp:spPr>
        <a:xfrm>
          <a:off x="1331739" y="2527298"/>
          <a:ext cx="2247340" cy="286700"/>
        </a:xfrm>
        <a:custGeom>
          <a:avLst/>
          <a:gdLst/>
          <a:ahLst/>
          <a:cxnLst/>
          <a:rect l="0" t="0" r="0" b="0"/>
          <a:pathLst>
            <a:path>
              <a:moveTo>
                <a:pt x="2247340" y="0"/>
              </a:moveTo>
              <a:lnTo>
                <a:pt x="0" y="0"/>
              </a:lnTo>
              <a:lnTo>
                <a:pt x="0" y="2867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A5AF1-8002-4D8D-851B-17BAE256A1D0}">
      <dsp:nvSpPr>
        <dsp:cNvPr id="0" name=""/>
        <dsp:cNvSpPr/>
      </dsp:nvSpPr>
      <dsp:spPr>
        <a:xfrm>
          <a:off x="1885746" y="1044551"/>
          <a:ext cx="3386667" cy="14827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 err="1">
              <a:solidFill>
                <a:srgbClr val="990033"/>
              </a:solidFill>
            </a:rPr>
            <a:t>Ενδοσχολικός</a:t>
          </a:r>
          <a:r>
            <a:rPr lang="el-GR" sz="2400" kern="1200" dirty="0">
              <a:solidFill>
                <a:srgbClr val="990033"/>
              </a:solidFill>
            </a:rPr>
            <a:t> Συντονιστής</a:t>
          </a:r>
          <a:endParaRPr lang="el-GR" sz="2400" kern="1200" dirty="0"/>
        </a:p>
      </dsp:txBody>
      <dsp:txXfrm>
        <a:off x="1885746" y="1044551"/>
        <a:ext cx="3386667" cy="1482747"/>
      </dsp:txXfrm>
    </dsp:sp>
    <dsp:sp modelId="{80A38F99-E458-415B-99CF-EE1174336907}">
      <dsp:nvSpPr>
        <dsp:cNvPr id="0" name=""/>
        <dsp:cNvSpPr/>
      </dsp:nvSpPr>
      <dsp:spPr>
        <a:xfrm>
          <a:off x="33542" y="2813999"/>
          <a:ext cx="2596394" cy="1951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Συντονιστές </a:t>
          </a:r>
          <a:r>
            <a:rPr lang="el-GR" sz="2400" b="1" kern="1200" dirty="0"/>
            <a:t>Τάξεων</a:t>
          </a:r>
          <a:r>
            <a:rPr lang="el-GR" sz="2400" kern="1200" dirty="0"/>
            <a:t>  (Σ.Τ.)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έως και 10 τμήματα = 1  Σ.Τ.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 dirty="0"/>
            <a:t>&gt;10 </a:t>
          </a:r>
          <a:r>
            <a:rPr lang="el-GR" sz="2400" kern="1200" dirty="0" err="1"/>
            <a:t>τμήμ</a:t>
          </a:r>
          <a:r>
            <a:rPr lang="el-GR" sz="2400" kern="1200" dirty="0"/>
            <a:t>. = 2 Σ.Τ. </a:t>
          </a:r>
        </a:p>
      </dsp:txBody>
      <dsp:txXfrm>
        <a:off x="33542" y="2813999"/>
        <a:ext cx="2596394" cy="1951822"/>
      </dsp:txXfrm>
    </dsp:sp>
    <dsp:sp modelId="{6B2C47C3-F5B1-405D-B9A8-1C6498D4A507}">
      <dsp:nvSpPr>
        <dsp:cNvPr id="0" name=""/>
        <dsp:cNvSpPr/>
      </dsp:nvSpPr>
      <dsp:spPr>
        <a:xfrm>
          <a:off x="3428434" y="2835211"/>
          <a:ext cx="3728011" cy="21628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1600" kern="1200" dirty="0"/>
            <a:t>Συντονιστές </a:t>
          </a:r>
          <a:r>
            <a:rPr lang="el-GR" sz="1600" b="1" kern="1200" dirty="0"/>
            <a:t>Γνωστικών Πεδίων 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l-GR" sz="1600" b="1" kern="1200" dirty="0"/>
            <a:t>1 ΣΓΠ =Τουλάχιστον 4 εκπαιδευτικοί της ίδιας ειδικότητας  // </a:t>
          </a:r>
          <a:r>
            <a:rPr lang="el-GR" sz="1600" kern="1200" dirty="0"/>
            <a:t>ή, στην περίπτωση που αυτό δεν είναι εφικτό, </a:t>
          </a:r>
          <a:r>
            <a:rPr lang="el-GR" sz="1600" b="1" kern="1200" dirty="0"/>
            <a:t>τουλάχιστον 4 εκπαιδευτικοί του ίδιου κλάδου</a:t>
          </a:r>
          <a:r>
            <a:rPr lang="el-GR" sz="2000" kern="1200" dirty="0"/>
            <a:t>.</a:t>
          </a:r>
        </a:p>
      </dsp:txBody>
      <dsp:txXfrm>
        <a:off x="3428434" y="2835211"/>
        <a:ext cx="3728011" cy="216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0961D-CA75-41B8-8138-7D69D4A13653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5D388-6BB2-4268-9C10-C797601E5C9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638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0102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15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8725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8692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991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74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102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9446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660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794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5D388-6BB2-4268-9C10-C797601E5C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3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749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883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9125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0671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5D388-6BB2-4268-9C10-C797601E5C95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5059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488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14161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997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3956EB-8401-4352-A49A-CC4E9B9A072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337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563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20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994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2971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93253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48844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3507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93073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2245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19295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616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7219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1305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555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3364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61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32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4037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A5D388-6BB2-4268-9C10-C797601E5C95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8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DBF12E-C6B0-5176-A302-FB9CD4817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1EF8CD4-731D-2A1A-C4F0-8A7B6EECD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F1739EB-B5E9-0861-B378-5D87685C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42A-AA6B-4ECA-97CE-C576C82CE93D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7600484-49ED-17EC-8F93-61000DA52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3B7CE1-2B16-6D0B-7BB2-92670CC1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AADF-D3A4-435A-8DE4-C91DBAF295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904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6BF510-E8EA-D770-39EA-A459F5C4A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27AF5CA-8533-B1C6-4C51-8A0A87661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AF185B2-9FF6-2844-0832-A1CE168D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42A-AA6B-4ECA-97CE-C576C82CE93D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AAEFDB-829A-F7F1-A42E-19091251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BB09B6E-D0C8-0273-9FD3-388B7AA65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AADF-D3A4-435A-8DE4-C91DBAF295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544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9461B95-95ED-CD4B-ACCC-9D33711FA8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0B6F26B-DDA8-F962-4C29-E14C0185F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73FC880-E8D7-EFCD-DD45-40C9579F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42A-AA6B-4ECA-97CE-C576C82CE93D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55CD1FC-34D2-03DA-8C3A-0191D1255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8758F21-4DA0-758C-C277-DCA7250C7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AADF-D3A4-435A-8DE4-C91DBAF295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009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2E57CF-AAEC-6D09-F5E6-0AF284294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E4BD7F6-117E-43D0-6367-BE0C33780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CD8AAA-CEAC-9B2F-B970-96BFAB35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42A-AA6B-4ECA-97CE-C576C82CE93D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172934-6940-BFF6-A58D-92D6E052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4AEC9B-1727-51E3-C0CA-EDA24A68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AADF-D3A4-435A-8DE4-C91DBAF295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BDEA35-B12C-694C-8C38-542FAF0E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6362271-9048-6044-AE61-22719875E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DD21D1D-C858-178D-2E2B-32D179D5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42A-AA6B-4ECA-97CE-C576C82CE93D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6F54909-0630-A092-AA5C-84BCE8EB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5081EF-512E-19A1-93F2-07AD19E1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AADF-D3A4-435A-8DE4-C91DBAF295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28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1DB27-3A14-2EEF-2E19-3DE7DEA7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FB2270D-21D7-4CDE-314C-5438F116B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C8455FE-0C98-599A-F180-647FA71A4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BC02773-AF06-055D-854C-458BE04C1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42A-AA6B-4ECA-97CE-C576C82CE93D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A16EC5C-E237-6D86-5E20-936D4507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EC3FD0B-34A7-1EC1-BDA3-B8346940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AADF-D3A4-435A-8DE4-C91DBAF295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3904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6A4A03-CCBF-3E63-472D-6828AE03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FA7CABC-C166-3FDA-A920-4EC0E99BD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D3DE8AC-7555-D4CB-4990-9E81C7409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414DB4D-C2CA-00CB-A06C-4378C90CE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ABA2BDA-FB89-DAC5-1D3E-E53C64353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1AD30B2-3E28-401E-69B1-45A8005D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42A-AA6B-4ECA-97CE-C576C82CE93D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6F2F47D-8EE6-0624-EA32-41F56EC8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68C40A05-1688-6D03-023B-1D3AB1C8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AADF-D3A4-435A-8DE4-C91DBAF295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223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C788F1-EC13-7086-EDEE-4BB8297D7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4627F591-1850-6D01-4386-1894E0E8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42A-AA6B-4ECA-97CE-C576C82CE93D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AD59A0F-3C17-9A4F-5736-7B551B8C8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60A167F-3711-4A8C-F169-F2688A8A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AADF-D3A4-435A-8DE4-C91DBAF295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89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BC1CA52-EA1F-FA13-6304-2EF978B97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42A-AA6B-4ECA-97CE-C576C82CE93D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01CCF6A-7001-3D20-4058-7A6F272FF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3038288-1DC8-EE75-E61D-BEC8343B9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AADF-D3A4-435A-8DE4-C91DBAF295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34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DA5164-BDBA-C820-26E0-706B5E41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2BE205-AE73-4579-A9A8-B98337E5C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30893BA-5F98-4292-4A6A-C4F938E61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DAF0434-7177-61B7-865C-9B49AA7A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42A-AA6B-4ECA-97CE-C576C82CE93D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CAF10C4-929C-9393-BE73-4BAC0836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C10FA1-0806-8E78-0FE9-997C938B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AADF-D3A4-435A-8DE4-C91DBAF295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334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A714CD-0815-405E-2C8F-BC9E291C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55EC41C-1548-30EE-3B2E-069E5092C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A2AC794-7B97-5C25-7213-C50F84EE3D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79734A5-2003-0A8C-C9E8-8F9A0F546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C42A-AA6B-4ECA-97CE-C576C82CE93D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A78BA0E-D8A5-412B-D008-76000027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34C651F-3C3A-53B3-5950-42E88CA8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AADF-D3A4-435A-8DE4-C91DBAF295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64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5E3068E-BA2E-1D5F-2591-6C6E2C454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2074ED-3467-2C20-A988-E5F9199D6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09B01A1-2B36-956C-CB17-BFDAD657D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9C42A-AA6B-4ECA-97CE-C576C82CE93D}" type="datetimeFigureOut">
              <a:rPr lang="el-GR" smtClean="0"/>
              <a:t>4/11/2022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F7920A6-A088-221C-EE56-5409C1521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574C5E5-A736-524A-9A03-DDE402508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AADF-D3A4-435A-8DE4-C91DBAF2950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31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pzTln1N07bNsNzFpXj4bTVXtelq6jPYS/view?usp=sharing" TargetMode="External"/><Relationship Id="rId7" Type="http://schemas.openxmlformats.org/officeDocument/2006/relationships/hyperlink" Target="https://linguiliteracy.wordpress.com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1CinUDw2LlgQkc-Fud8nakJbu75_3Hhmp/view?usp=sharing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96A9C7-DCBD-007E-DB5E-F397654F4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3323" y="442091"/>
            <a:ext cx="7325712" cy="3843245"/>
          </a:xfrm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rgbClr val="990033"/>
                </a:solidFill>
                <a:effectLst/>
                <a:latin typeface="+mn-lt"/>
                <a:ea typeface="Calibri" panose="020F0502020204030204" pitchFamily="34" charset="0"/>
              </a:rPr>
              <a:t>Επιμορφωτικό υλικό  - ανατροφοδότηση από το σεμινάριο για Διευθυντές/</a:t>
            </a:r>
            <a:r>
              <a:rPr lang="el-GR" sz="2400" b="1" dirty="0" err="1">
                <a:solidFill>
                  <a:srgbClr val="990033"/>
                </a:solidFill>
                <a:effectLst/>
                <a:latin typeface="+mn-lt"/>
                <a:ea typeface="Calibri" panose="020F0502020204030204" pitchFamily="34" charset="0"/>
              </a:rPr>
              <a:t>ντριες</a:t>
            </a:r>
            <a:r>
              <a:rPr lang="el-GR" sz="2400" b="1" dirty="0">
                <a:solidFill>
                  <a:srgbClr val="990033"/>
                </a:solidFill>
                <a:effectLst/>
                <a:latin typeface="+mn-lt"/>
                <a:ea typeface="Calibri" panose="020F0502020204030204" pitchFamily="34" charset="0"/>
              </a:rPr>
              <a:t> Γυμνασίων και Λυκείων Ηρακλείου και για εκπαιδευτικούς με ρόλους </a:t>
            </a:r>
            <a:r>
              <a:rPr lang="el-GR" sz="2400" b="1" dirty="0" err="1">
                <a:solidFill>
                  <a:srgbClr val="990033"/>
                </a:solidFill>
                <a:effectLst/>
                <a:latin typeface="+mn-lt"/>
                <a:ea typeface="Calibri" panose="020F0502020204030204" pitchFamily="34" charset="0"/>
              </a:rPr>
              <a:t>ενδοσχολικών</a:t>
            </a:r>
            <a:r>
              <a:rPr lang="el-GR" sz="2400" b="1" dirty="0">
                <a:solidFill>
                  <a:srgbClr val="990033"/>
                </a:solidFill>
                <a:effectLst/>
                <a:latin typeface="+mn-lt"/>
                <a:ea typeface="Calibri" panose="020F0502020204030204" pitchFamily="34" charset="0"/>
              </a:rPr>
              <a:t> συντονιστών (ομάδων τάξεων και γνωστικών πεδίων) και μεντόρων των σχολείων παιδαγωγικής ευθύνης  της ΣΕΕ Β. Καλοκύρη: </a:t>
            </a:r>
            <a:br>
              <a:rPr lang="el-GR" sz="2400" b="1" dirty="0">
                <a:solidFill>
                  <a:srgbClr val="990033"/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«</a:t>
            </a:r>
            <a:r>
              <a:rPr lang="el-GR" sz="2800" b="1" i="1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Νέοι θεσμικοί ρόλοι και καλές πρακτικές εφαρμογής στη σχολική πραγματικότητα»</a:t>
            </a:r>
            <a:r>
              <a:rPr lang="el-GR" sz="2800" b="1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br>
              <a:rPr lang="el-GR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l-GR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Τετάρτη 2-11-2022, 12.00-14.00, στο 3</a:t>
            </a:r>
            <a:r>
              <a:rPr lang="el-GR" sz="2400" b="1" baseline="30000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ο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ΓΕΛ Ηρακλείου</a:t>
            </a:r>
            <a:endParaRPr lang="el-GR" sz="2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EA634-2533-D663-662D-A2887D83B5CE}"/>
              </a:ext>
            </a:extLst>
          </p:cNvPr>
          <p:cNvSpPr txBox="1"/>
          <p:nvPr/>
        </p:nvSpPr>
        <p:spPr>
          <a:xfrm>
            <a:off x="2604052" y="4550955"/>
            <a:ext cx="925333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err="1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Επιμορφώτρια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-εισηγήτρια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Βασιλεία (Λιάνα) Καλοκύρη.</a:t>
            </a:r>
          </a:p>
          <a:p>
            <a:pPr algn="ctr"/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Συντονίστρια Εκπαιδευτικού Έργου παιδαγωγικής ευθύνης,  </a:t>
            </a:r>
          </a:p>
          <a:p>
            <a:pPr algn="ctr"/>
            <a:r>
              <a:rPr lang="el-GR" sz="2000" b="1" dirty="0" err="1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Δρ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Φιλολογίας, ΜΔΕ στις Επιστήμες της Αγωγής, Καθηγήτρια-Σύμβουλος στην Εκπαίδευση Ενηλίκων στο Ελληνικό Ανοικτό Πανεπιστήμιο</a:t>
            </a:r>
          </a:p>
          <a:p>
            <a:r>
              <a:rPr lang="el-GR" sz="18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ΠΙΝΑΚΑΣ ΤΥΠΟΥ ALMOND TREE HM7193.03 70X45X3 εκ.">
            <a:extLst>
              <a:ext uri="{FF2B5EF4-FFF2-40B4-BE49-F238E27FC236}">
                <a16:creationId xmlns:a16="http://schemas.microsoft.com/office/drawing/2014/main" id="{A0587B0F-7F8C-F311-9BA6-994E77E35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28627" r="4299" b="28163"/>
          <a:stretch/>
        </p:blipFill>
        <p:spPr bwMode="auto">
          <a:xfrm>
            <a:off x="189186" y="553074"/>
            <a:ext cx="4056949" cy="3320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D33EAF-DF1B-AB97-AEF4-F12179AA17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9186" y="5828227"/>
            <a:ext cx="2504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Επιμορφωτικό υλικό συνημμένο στο διαβιβαστικό της ΣΕΕ Β. Καλοκύρη: ΠΕΚΕΣ, Φ.2./2714/4-11-22</a:t>
            </a:r>
          </a:p>
        </p:txBody>
      </p:sp>
    </p:spTree>
    <p:extLst>
      <p:ext uri="{BB962C8B-B14F-4D97-AF65-F5344CB8AC3E}">
        <p14:creationId xmlns:p14="http://schemas.microsoft.com/office/powerpoint/2010/main" val="1547301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EF54491-C0F5-D4A0-8504-0106D787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40366" cy="1325563"/>
          </a:xfrm>
        </p:spPr>
        <p:txBody>
          <a:bodyPr/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Αρμοδιότητες – καθήκοντα</a:t>
            </a:r>
            <a:r>
              <a:rPr lang="el-GR" dirty="0"/>
              <a:t>           </a:t>
            </a:r>
            <a:r>
              <a:rPr lang="el-GR" b="1" dirty="0">
                <a:solidFill>
                  <a:srgbClr val="990033"/>
                </a:solidFill>
              </a:rPr>
              <a:t>3.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8C9654E-A966-F297-3855-8BE057AAB3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</a:rPr>
              <a:t>Σχεδιάζουν και οργανώνουν </a:t>
            </a:r>
            <a:r>
              <a:rPr lang="el-GR" b="1" dirty="0">
                <a:solidFill>
                  <a:srgbClr val="002060"/>
                </a:solidFill>
              </a:rPr>
              <a:t>διδασκαλίες και δράσεις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l-GR" b="1" dirty="0">
                <a:solidFill>
                  <a:srgbClr val="002060"/>
                </a:solidFill>
                <a:highlight>
                  <a:srgbClr val="FFFF00"/>
                </a:highlight>
              </a:rPr>
              <a:t>με σκοπό την επαγγελματική ανάπτυξη των εκπαιδευτικών και την ανταλλαγή καλών πρακτικών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  σε συνεργασία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 με τον/την εκάστοτε </a:t>
            </a:r>
            <a:r>
              <a:rPr lang="el-GR" b="1" dirty="0"/>
              <a:t>Σύμβουλο Εκπαίδευσης της ειδικότητας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 και με τον/την Παιδαγωγικό/ή Σύμβουλο-Μέντορα, στην περίπτωση που ο/η τελευταίος/α δεν ασκεί καθήκοντα </a:t>
            </a:r>
            <a:r>
              <a:rPr lang="el-GR" dirty="0" err="1"/>
              <a:t>Ενδοσχολικού</a:t>
            </a:r>
            <a:r>
              <a:rPr lang="el-GR" dirty="0"/>
              <a:t> Συντονιστή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6CFD166-3917-7774-9E0C-6E6740C39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67552" cy="1603375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990033"/>
                </a:solidFill>
              </a:rPr>
              <a:t>3. ΣΧΕΔΙΑΣΜΟΣ – ΟΡΓΑΝΩΣΗ ΔΙΔΑΣΚΑΛΙΩΝ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8678FA0-9143-482F-CD43-B261C8AA4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83" y="3689267"/>
            <a:ext cx="1957442" cy="2487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91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067FBD-2551-751A-68DD-7A6A9097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66490" cy="1325563"/>
          </a:xfrm>
        </p:spPr>
        <p:txBody>
          <a:bodyPr/>
          <a:lstStyle/>
          <a:p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Αρμοδιότητες – καθήκοντα</a:t>
            </a: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</a:t>
            </a:r>
            <a:r>
              <a:rPr lang="el-GR" b="1" dirty="0">
                <a:solidFill>
                  <a:srgbClr val="990033"/>
                </a:solidFill>
                <a:latin typeface="Calibri Light" panose="020F0302020204030204"/>
              </a:rPr>
              <a:t>4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5BC7374-2A34-46FC-F4A6-F76B37BA4A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l-GR" sz="28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Εισηγούνται καινοτόμα εκπαιδευτικά εργαλεία διδασκαλίας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l-GR" sz="28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και προβαίνουν στην εφαρμογή και αξιολόγησή τους, </a:t>
            </a:r>
          </a:p>
          <a:p>
            <a:pPr marL="0" indent="0" algn="l">
              <a:buNone/>
            </a:pPr>
            <a:endParaRPr lang="el-GR" dirty="0">
              <a:solidFill>
                <a:schemeClr val="accent5">
                  <a:lumMod val="50000"/>
                </a:schemeClr>
              </a:solidFill>
              <a:latin typeface="MyriadPro-Regular"/>
            </a:endParaRPr>
          </a:p>
          <a:p>
            <a:pPr marL="0" indent="0" algn="l">
              <a:buNone/>
            </a:pPr>
            <a:r>
              <a:rPr lang="el-GR" sz="28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  <a:sym typeface="Wingdings" panose="05000000000000000000" pitchFamily="2" charset="2"/>
              </a:rPr>
              <a:t></a:t>
            </a:r>
            <a:r>
              <a:rPr lang="el-GR" sz="28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σε συνεργασία τόσο με τον/την Παιδαγωγικό/ή Σύμβουλο-Μέντορα όσο και με τον/την αντίστοιχο/η Σύμβουλο Εκπαίδευσης, αν τούτο κρίνεται εκπαιδευτικά αναγκαίο.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BECD791-10E9-EF44-24C8-2276B6AD7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4"/>
            </a:pPr>
            <a:r>
              <a:rPr lang="el-GR" dirty="0">
                <a:solidFill>
                  <a:srgbClr val="990033"/>
                </a:solidFill>
              </a:rPr>
              <a:t>ΚΑΙΝΟΤΟΜΙΕΣ ΣΤΗ ΔΙΔΑΣΚΑΛΙΑ</a:t>
            </a:r>
          </a:p>
          <a:p>
            <a:pPr marL="0" indent="0">
              <a:buNone/>
            </a:pPr>
            <a:r>
              <a:rPr lang="el-GR" dirty="0">
                <a:solidFill>
                  <a:srgbClr val="990033"/>
                </a:solidFill>
              </a:rPr>
              <a:t>ΕΙΣΗΓΗΣΗ-ΕΦΑΡΜΟΓΗ- ΑΞΙΟΛΟΓΗΣΗ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79FD412-C55E-74C7-8923-F7961FFE0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63" y="3286125"/>
            <a:ext cx="2375719" cy="3019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088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A99D4F-D49C-AB59-37FD-173B5034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413939" cy="1325563"/>
          </a:xfrm>
        </p:spPr>
        <p:txBody>
          <a:bodyPr/>
          <a:lstStyle/>
          <a:p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Αρμοδιότητες – καθήκοντα</a:t>
            </a: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</a:t>
            </a:r>
            <a:r>
              <a:rPr lang="el-GR" b="1" dirty="0">
                <a:solidFill>
                  <a:srgbClr val="990033"/>
                </a:solidFill>
                <a:latin typeface="Calibri Light" panose="020F0302020204030204"/>
              </a:rPr>
              <a:t>5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F8D6D27-DBA6-49F4-7A42-BC6C594AA0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400" dirty="0">
                <a:latin typeface="MyriadPro-Regular"/>
                <a:sym typeface="Wingdings" panose="05000000000000000000" pitchFamily="2" charset="2"/>
              </a:rPr>
              <a:t>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MyriadPro-Regular"/>
                <a:sym typeface="Wingdings" panose="05000000000000000000" pitchFamily="2" charset="2"/>
              </a:rPr>
              <a:t>σ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  <a:latin typeface="MyriadPro-Regular"/>
              </a:rPr>
              <a:t>ε συνεργασία με τους/τις εκπαιδευτικούς ανά ομάδες τάξεων ή ειδικοτήτων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  <a:latin typeface="MyriadPro-Regular"/>
              </a:rPr>
              <a:t> παρακολουθούν και εποπτεύουν </a:t>
            </a:r>
            <a:r>
              <a:rPr lang="el-GR" b="1" dirty="0">
                <a:solidFill>
                  <a:srgbClr val="002060"/>
                </a:solidFill>
                <a:latin typeface="MyriadPro-Regular"/>
              </a:rPr>
              <a:t>τον προγραμματισμό των διαδικασιών αξιολόγησης </a:t>
            </a:r>
            <a:r>
              <a:rPr lang="el-GR" dirty="0">
                <a:latin typeface="MyriadPro-Regular"/>
              </a:rPr>
              <a:t>των μαθητών/τριών. </a:t>
            </a:r>
          </a:p>
          <a:p>
            <a:pPr marL="0" indent="0">
              <a:buNone/>
            </a:pPr>
            <a:endParaRPr lang="el-GR" dirty="0">
              <a:latin typeface="MyriadPro-Regular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latin typeface="MyriadPro-Regular"/>
              </a:rPr>
              <a:t>Π.χ. πώς; Με ποια ισχύοντα; Έχουμε περιπτώσεις π.χ. με διάγνωση ΕΜΔ; Τι προτείνεται; Πώς θα εφαρμοστεί; Δύσκολες περιπτώσεις μαθητών;;;</a:t>
            </a:r>
          </a:p>
          <a:p>
            <a:pPr marL="0" indent="0" algn="l">
              <a:buNone/>
            </a:pPr>
            <a:endParaRPr lang="el-GR" sz="24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8FA4930-9238-24CE-7A1A-7F813A208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4779" y="1541846"/>
            <a:ext cx="4600903" cy="1474623"/>
          </a:xfr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 </a:t>
            </a:r>
            <a:r>
              <a:rPr lang="el-GR" dirty="0">
                <a:solidFill>
                  <a:srgbClr val="990033"/>
                </a:solidFill>
              </a:rPr>
              <a:t>5. ΕΠΟΠΤΕΙΑ </a:t>
            </a:r>
          </a:p>
          <a:p>
            <a:pPr marL="0" indent="0">
              <a:buNone/>
            </a:pPr>
            <a:r>
              <a:rPr lang="el-GR" dirty="0">
                <a:solidFill>
                  <a:srgbClr val="990033"/>
                </a:solidFill>
              </a:rPr>
              <a:t>ΠΡΟΓΡΑΜΜΑΤΙΣΜΟΥ  ΤΩΝ ΔΙΑΔΙΚΑΣΙΩΝ ΑΞΙΟΛΟΓΗΣΗ ΤΩΝ ΜΑΘΗΤΩΝ</a:t>
            </a:r>
          </a:p>
        </p:txBody>
      </p:sp>
      <p:pic>
        <p:nvPicPr>
          <p:cNvPr id="5" name="Θέση περιεχομένου 3">
            <a:extLst>
              <a:ext uri="{FF2B5EF4-FFF2-40B4-BE49-F238E27FC236}">
                <a16:creationId xmlns:a16="http://schemas.microsoft.com/office/drawing/2014/main" id="{ADDCB529-011A-8DD3-A357-A3256DCEA2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1"/>
          <a:stretch/>
        </p:blipFill>
        <p:spPr>
          <a:xfrm>
            <a:off x="7525407" y="3604215"/>
            <a:ext cx="3371596" cy="224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263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CC5B14-28E1-9EA1-45A5-EE5600B0A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03124" cy="1325563"/>
          </a:xfrm>
        </p:spPr>
        <p:txBody>
          <a:bodyPr/>
          <a:lstStyle/>
          <a:p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Αρμοδιότητες – καθήκοντα</a:t>
            </a: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6.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D274CD-E360-EB38-C542-638E220CF0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Συνεργάζονται με τον/την Σύμβουλο Σχολικής Ζωής 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για θέματα που απασχολούν τη σχολική μονάδα και εμπίπτουν στις αρμοδιότητες του/της τελευταίου/ας,</a:t>
            </a:r>
          </a:p>
          <a:p>
            <a:pPr marL="0" indent="0">
              <a:buNone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(στο άρθρο 1 της υπό στοιχεία 124931/ΓΔ4/28-09-2020 (Β’ 4183) υπουργικής απόφασης)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7B915A5-AFCA-620D-8DE3-203F2EAFB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11727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AutoNum type="arabicPeriod" startAt="6"/>
            </a:pPr>
            <a:r>
              <a:rPr lang="el-GR" b="1" dirty="0">
                <a:solidFill>
                  <a:srgbClr val="990033"/>
                </a:solidFill>
              </a:rPr>
              <a:t>ΣΥΝΕΡΓΑΣΙΑ ΜΕ </a:t>
            </a:r>
          </a:p>
          <a:p>
            <a:pPr marL="0" indent="0" algn="ctr">
              <a:buNone/>
            </a:pPr>
            <a:r>
              <a:rPr lang="el-GR" b="1" dirty="0">
                <a:solidFill>
                  <a:srgbClr val="990033"/>
                </a:solidFill>
              </a:rPr>
              <a:t>ΣΥΜΒΟΥΛΟ ΣΧΟΛΙΚΗΣ ΖΩΗΣ</a:t>
            </a:r>
          </a:p>
        </p:txBody>
      </p:sp>
      <p:pic>
        <p:nvPicPr>
          <p:cNvPr id="2050" name="Picture 2" descr="Πίνακας καμβάς ΑΦΗΡΗΜΕΝΟ ΣΧΕΔΙΟ ΕΜΠΝΕΥΣΜΕΝΟ ΑΠΟ ΤΟΝ PICASSO">
            <a:extLst>
              <a:ext uri="{FF2B5EF4-FFF2-40B4-BE49-F238E27FC236}">
                <a16:creationId xmlns:a16="http://schemas.microsoft.com/office/drawing/2014/main" id="{E829F979-D300-7133-91CD-3420EADC3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r="1857" b="2749"/>
          <a:stretch/>
        </p:blipFill>
        <p:spPr bwMode="auto">
          <a:xfrm>
            <a:off x="7306002" y="3429000"/>
            <a:ext cx="3656288" cy="25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7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C101F1-2F4F-BF0D-E04E-15D92DC0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86450"/>
            <a:ext cx="11353801" cy="1011730"/>
          </a:xfrm>
        </p:spPr>
        <p:txBody>
          <a:bodyPr>
            <a:normAutofit/>
          </a:bodyPr>
          <a:lstStyle/>
          <a:p>
            <a:r>
              <a:rPr lang="el-GR" sz="3600" b="1" i="1" dirty="0">
                <a:solidFill>
                  <a:schemeClr val="accent2">
                    <a:lumMod val="75000"/>
                  </a:schemeClr>
                </a:solidFill>
              </a:rPr>
              <a:t>Πώς υλοποιούν τα καθήκοντα του ρόλου τους;;;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7779A9-DD64-C027-887B-1EAD64205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34546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algn="l"/>
            <a:r>
              <a:rPr lang="el-GR" sz="2800" b="0" i="0" u="none" strike="noStrike" baseline="0" dirty="0">
                <a:latin typeface="MyriadPro-Regular"/>
              </a:rPr>
              <a:t>οργανώνουν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l-GR" sz="2800" b="0" i="0" u="none" strike="noStrike" baseline="0" dirty="0">
                <a:latin typeface="MyriadPro-Regular"/>
              </a:rPr>
              <a:t>τουλάχιστον μία (1) </a:t>
            </a:r>
            <a:r>
              <a:rPr lang="el-GR" sz="2800" b="1" i="0" u="none" strike="noStrike" baseline="0" dirty="0">
                <a:solidFill>
                  <a:srgbClr val="002060"/>
                </a:solidFill>
                <a:latin typeface="MyriadPro-Regular"/>
              </a:rPr>
              <a:t>συνάντηση εργασίας </a:t>
            </a:r>
            <a:r>
              <a:rPr lang="el-GR" sz="2800" b="0" i="0" u="none" strike="noStrike" baseline="0" dirty="0">
                <a:latin typeface="MyriadPro-Regular"/>
              </a:rPr>
              <a:t>με εκπαιδευτικούς </a:t>
            </a:r>
            <a:r>
              <a:rPr lang="el-GR" sz="2800" b="0" i="0" u="sng" strike="noStrike" baseline="0" dirty="0">
                <a:solidFill>
                  <a:srgbClr val="002060"/>
                </a:solidFill>
                <a:latin typeface="MyriadPro-Regular"/>
              </a:rPr>
              <a:t>το μήνα</a:t>
            </a:r>
            <a:r>
              <a:rPr lang="el-GR" u="sng" dirty="0">
                <a:solidFill>
                  <a:srgbClr val="002060"/>
                </a:solidFill>
                <a:latin typeface="MyriadPro-Regular"/>
              </a:rPr>
              <a:t>, καθ’ όλη τη διάρκεια του διδακτικού έτους</a:t>
            </a:r>
            <a:endParaRPr lang="el-GR" u="sng" dirty="0">
              <a:solidFill>
                <a:srgbClr val="002060"/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l-GR" sz="2800" b="0" i="0" u="none" strike="noStrike" baseline="0" dirty="0">
                <a:latin typeface="MyriadPro-Regular"/>
              </a:rPr>
              <a:t>ανά ομάδες τάξεων/ομάδες ειδικοτήτων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AD837F0-FABE-747F-9E74-888D1A6C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964" y="1825625"/>
            <a:ext cx="4748050" cy="1369520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3200" dirty="0">
                <a:solidFill>
                  <a:srgbClr val="990033"/>
                </a:solidFill>
              </a:rPr>
              <a:t>Α.  </a:t>
            </a:r>
          </a:p>
          <a:p>
            <a:pPr marL="0" indent="0">
              <a:buNone/>
            </a:pPr>
            <a:r>
              <a:rPr lang="el-GR" sz="3200" dirty="0">
                <a:solidFill>
                  <a:srgbClr val="990033"/>
                </a:solidFill>
              </a:rPr>
              <a:t>με   ΣΥΝΑΝΤΗΣΕΙΣ ΕΡΓΑΣΙΑΣ</a:t>
            </a:r>
          </a:p>
          <a:p>
            <a:pPr marL="0" indent="0">
              <a:buNone/>
            </a:pPr>
            <a:endParaRPr lang="el-GR" dirty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l-GR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44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20CF23-F596-9AFE-047F-C372002C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688724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l-GR" sz="2800" b="0" i="0" u="none" strike="noStrike" baseline="0" dirty="0">
                <a:latin typeface="MyriadPro-Regular"/>
              </a:rPr>
              <a:t>Οργανώνουν </a:t>
            </a:r>
          </a:p>
          <a:p>
            <a:pPr algn="l">
              <a:buFont typeface="Wingdings" panose="05000000000000000000" pitchFamily="2" charset="2"/>
              <a:buChar char="è"/>
            </a:pPr>
            <a:r>
              <a:rPr lang="el-GR" sz="2800" b="0" i="0" u="none" strike="noStrike" baseline="0" dirty="0">
                <a:latin typeface="MyriadPro-Regular"/>
              </a:rPr>
              <a:t>σε συνεργασία με τον Σύμβουλο Εκπαίδευσης και τους εκπαιδευτικούς, </a:t>
            </a:r>
          </a:p>
          <a:p>
            <a:pPr marL="0" indent="0" algn="l">
              <a:buNone/>
            </a:pPr>
            <a:endParaRPr lang="el-GR" sz="2800" b="0" i="0" u="none" strike="noStrike" baseline="0" dirty="0">
              <a:latin typeface="MyriadPro-Regular"/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el-GR" sz="3200" b="0" i="0" u="none" strike="noStrike" baseline="0" dirty="0">
                <a:solidFill>
                  <a:srgbClr val="002060"/>
                </a:solidFill>
                <a:highlight>
                  <a:srgbClr val="00FFFF"/>
                </a:highlight>
                <a:latin typeface="MyriadPro-Regular"/>
              </a:rPr>
              <a:t>τουλάχιστον 3 διδασκαλίες εντός του διδακτικού έτους, </a:t>
            </a:r>
          </a:p>
          <a:p>
            <a:pPr marL="0" indent="0" algn="l">
              <a:buNone/>
            </a:pPr>
            <a:endParaRPr lang="el-GR" dirty="0">
              <a:latin typeface="MyriadPro-Regular"/>
            </a:endParaRPr>
          </a:p>
          <a:p>
            <a:pPr marL="0" indent="0" algn="l">
              <a:buNone/>
            </a:pPr>
            <a:r>
              <a:rPr lang="el-GR" sz="2800" b="0" i="0" u="none" strike="noStrike" baseline="0" dirty="0">
                <a:latin typeface="MyriadPro-Regular"/>
                <a:sym typeface="Wingdings" panose="05000000000000000000" pitchFamily="2" charset="2"/>
              </a:rPr>
              <a:t> </a:t>
            </a:r>
            <a:r>
              <a:rPr lang="el-GR" sz="2800" b="0" i="0" u="none" strike="noStrike" baseline="0" dirty="0">
                <a:latin typeface="MyriadPro-Regular"/>
              </a:rPr>
              <a:t>τις οποίες παρακολουθούν όλοι οι εκπαιδευτικοί της ομάδας τάξεων/ειδικοτήτων.</a:t>
            </a:r>
            <a:endParaRPr lang="el-GR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8127B9E7-1C2B-279A-925B-7569E5B8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86450"/>
            <a:ext cx="11353801" cy="1011730"/>
          </a:xfrm>
        </p:spPr>
        <p:txBody>
          <a:bodyPr>
            <a:normAutofit/>
          </a:bodyPr>
          <a:lstStyle/>
          <a:p>
            <a:r>
              <a:rPr lang="el-GR" sz="3600" b="1" i="1" dirty="0">
                <a:solidFill>
                  <a:schemeClr val="accent2">
                    <a:lumMod val="75000"/>
                  </a:schemeClr>
                </a:solidFill>
              </a:rPr>
              <a:t>Πώς υλοποιούν τα καθήκοντα του ρόλου τους;;;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D10F3-D4AD-D0D2-7C28-99DE60BC0951}"/>
              </a:ext>
            </a:extLst>
          </p:cNvPr>
          <p:cNvSpPr txBox="1"/>
          <p:nvPr/>
        </p:nvSpPr>
        <p:spPr>
          <a:xfrm>
            <a:off x="7714593" y="1825625"/>
            <a:ext cx="363920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chemeClr val="accent2">
                    <a:lumMod val="75000"/>
                  </a:schemeClr>
                </a:solidFill>
              </a:rPr>
              <a:t>Β.  </a:t>
            </a:r>
          </a:p>
          <a:p>
            <a:r>
              <a:rPr lang="el-GR" sz="3200" b="1" dirty="0">
                <a:solidFill>
                  <a:schemeClr val="accent2">
                    <a:lumMod val="75000"/>
                  </a:schemeClr>
                </a:solidFill>
              </a:rPr>
              <a:t>με  ΔΙΔΑΣΚΑΛΙΕΣ</a:t>
            </a:r>
          </a:p>
          <a:p>
            <a:endParaRPr lang="el-GR" sz="3200" dirty="0"/>
          </a:p>
        </p:txBody>
      </p:sp>
      <p:pic>
        <p:nvPicPr>
          <p:cNvPr id="7" name="Θέση περιεχομένου 4">
            <a:extLst>
              <a:ext uri="{FF2B5EF4-FFF2-40B4-BE49-F238E27FC236}">
                <a16:creationId xmlns:a16="http://schemas.microsoft.com/office/drawing/2014/main" id="{94210B5E-379B-00AD-0932-7D8D7CED97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038" y="3929201"/>
            <a:ext cx="1884914" cy="2395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Θέση περιεχομένου 4">
            <a:extLst>
              <a:ext uri="{FF2B5EF4-FFF2-40B4-BE49-F238E27FC236}">
                <a16:creationId xmlns:a16="http://schemas.microsoft.com/office/drawing/2014/main" id="{6FF8730C-3D49-BD3F-BF9C-F865C6E2C9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37" y="4001294"/>
            <a:ext cx="2616001" cy="2208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69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549A77-8A90-2BDA-565B-3501DB51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b="1" i="1" dirty="0">
                <a:solidFill>
                  <a:schemeClr val="accent2">
                    <a:lumMod val="50000"/>
                  </a:schemeClr>
                </a:solidFill>
              </a:rPr>
              <a:t>Λειτουργικά ζητήματα </a:t>
            </a:r>
            <a:br>
              <a:rPr lang="el-GR" sz="36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l-GR" sz="3600" dirty="0" err="1">
                <a:solidFill>
                  <a:schemeClr val="accent2">
                    <a:lumMod val="50000"/>
                  </a:schemeClr>
                </a:solidFill>
                <a:latin typeface="MyriadPro-Regular"/>
              </a:rPr>
              <a:t>Ενδοσχολικός</a:t>
            </a:r>
            <a:r>
              <a:rPr lang="el-GR" sz="3600" dirty="0">
                <a:solidFill>
                  <a:schemeClr val="accent2">
                    <a:lumMod val="50000"/>
                  </a:schemeClr>
                </a:solidFill>
                <a:latin typeface="MyriadPro-Regular"/>
              </a:rPr>
              <a:t> Συντονιστής (Συντονιστής Τάξεων ή Συντονιστής Γνωστικών Πεδίων)</a:t>
            </a:r>
            <a:endParaRPr lang="el-GR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4D11D1-2A53-CAE6-D413-65F015D0C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l-GR" sz="2800" b="0" i="0" u="none" strike="noStrike" baseline="0" dirty="0">
                <a:latin typeface="MyriadPro-Regular"/>
              </a:rPr>
              <a:t>Στην αρχή κάθε διδακτικού έτους συντάσσουν </a:t>
            </a:r>
            <a:r>
              <a:rPr lang="el-GR" sz="28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προγραμματισμό δράσεων και ενεργειών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800" b="0" i="0" u="none" strike="noStrike" baseline="0" dirty="0">
                <a:latin typeface="MyriadPro-Regular"/>
              </a:rPr>
              <a:t>και στο τέλος του διδακτικού έτους συντάσσουν </a:t>
            </a:r>
            <a:r>
              <a:rPr lang="el-GR" sz="28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ετήσια έκθεση</a:t>
            </a:r>
            <a:r>
              <a:rPr lang="el-GR" sz="2800" b="0" i="0" u="none" strike="noStrike" baseline="0" dirty="0">
                <a:latin typeface="MyriadPro-Regular"/>
              </a:rPr>
              <a:t>, στην οποία αναφέρονται όλες οι ενέργειες που διενεργήθηκαν από μέρους τους κατά τη διάρκεια της σχολικής χρονιάς.</a:t>
            </a:r>
          </a:p>
          <a:p>
            <a:pPr marL="0" indent="0" algn="l">
              <a:buNone/>
            </a:pPr>
            <a:r>
              <a:rPr lang="el-GR" sz="2800" b="0" i="0" u="none" strike="noStrike" baseline="0" dirty="0">
                <a:latin typeface="MyriadPro-Regular"/>
                <a:sym typeface="Wingdings" panose="05000000000000000000" pitchFamily="2" charset="2"/>
              </a:rPr>
              <a:t></a:t>
            </a:r>
            <a:r>
              <a:rPr lang="el-GR" sz="2800" b="0" i="0" u="none" strike="noStrike" baseline="0" dirty="0">
                <a:latin typeface="MyriadPro-Regular"/>
              </a:rPr>
              <a:t>Η έκθεση υποβάλλεται κατά περίπτωση στον/στη Διευθυντή/</a:t>
            </a:r>
            <a:r>
              <a:rPr lang="el-GR" sz="2800" b="0" i="0" u="none" strike="noStrike" baseline="0" dirty="0" err="1">
                <a:latin typeface="MyriadPro-Regular"/>
              </a:rPr>
              <a:t>ντρια</a:t>
            </a:r>
            <a:r>
              <a:rPr lang="el-GR" sz="2800" b="0" i="0" u="none" strike="noStrike" baseline="0" dirty="0">
                <a:latin typeface="MyriadPro-Regular"/>
              </a:rPr>
              <a:t> </a:t>
            </a:r>
          </a:p>
          <a:p>
            <a:pPr marL="0" indent="0" algn="l">
              <a:buNone/>
            </a:pPr>
            <a:endParaRPr lang="el-GR" sz="2800" b="0" i="0" u="none" strike="noStrike" baseline="0" dirty="0">
              <a:latin typeface="MyriadPro-Regular"/>
            </a:endParaRPr>
          </a:p>
          <a:p>
            <a:pPr marL="0" indent="0" algn="l">
              <a:buNone/>
            </a:pPr>
            <a:r>
              <a:rPr lang="el-GR" sz="2800" b="1" i="0" u="none" strike="noStrike" baseline="0" dirty="0">
                <a:latin typeface="MyriadPro-Regular"/>
              </a:rPr>
              <a:t>Ασκεί τα καθήκοντά του </a:t>
            </a:r>
          </a:p>
          <a:p>
            <a:pPr marL="1709738" indent="-457200" algn="l">
              <a:buFont typeface="Wingdings" panose="05000000000000000000" pitchFamily="2" charset="2"/>
              <a:buChar char="ü"/>
            </a:pPr>
            <a:r>
              <a:rPr lang="el-GR" sz="28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εκτός του διδακτικού ωραρίου, </a:t>
            </a:r>
          </a:p>
          <a:p>
            <a:pPr marL="1709738" indent="-457200" algn="l">
              <a:buFont typeface="Wingdings" panose="05000000000000000000" pitchFamily="2" charset="2"/>
              <a:buChar char="ü"/>
            </a:pPr>
            <a:r>
              <a:rPr lang="el-GR" sz="28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αλλά εντός του εργασιακού ωραρίου του </a:t>
            </a:r>
          </a:p>
          <a:p>
            <a:pPr marL="1709738" indent="-457200" algn="l">
              <a:buFont typeface="Wingdings" panose="05000000000000000000" pitchFamily="2" charset="2"/>
              <a:buChar char="ü"/>
            </a:pPr>
            <a:r>
              <a:rPr lang="el-GR" sz="28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και δεν απαλλάσσεται από </a:t>
            </a:r>
            <a:r>
              <a:rPr lang="el-GR" sz="2800" b="0" i="0" u="none" strike="noStrike" baseline="0" dirty="0" err="1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εξωδιδακτικές</a:t>
            </a:r>
            <a:r>
              <a:rPr lang="el-GR" sz="28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 εργασίες και εφημερίες.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5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932F8A9-9847-8FB9-E7D4-06D4CC3D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09" y="1155762"/>
            <a:ext cx="4285882" cy="4583207"/>
          </a:xfrm>
        </p:spPr>
        <p:txBody>
          <a:bodyPr>
            <a:normAutofit fontScale="90000"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l-GR" sz="3600" b="1" i="1" dirty="0">
                <a:solidFill>
                  <a:schemeClr val="bg1"/>
                </a:solidFill>
              </a:rPr>
              <a:t>       </a:t>
            </a:r>
            <a:r>
              <a:rPr lang="el-GR" sz="2700" b="1" dirty="0">
                <a:solidFill>
                  <a:schemeClr val="bg1"/>
                </a:solidFill>
              </a:rPr>
              <a:t>Η </a:t>
            </a:r>
            <a:br>
              <a:rPr lang="el-GR" sz="2700" b="1" dirty="0">
                <a:solidFill>
                  <a:schemeClr val="bg1"/>
                </a:solidFill>
              </a:rPr>
            </a:br>
            <a:r>
              <a:rPr lang="el-GR" sz="2700" b="1" dirty="0">
                <a:solidFill>
                  <a:schemeClr val="bg1"/>
                </a:solidFill>
              </a:rPr>
              <a:t>εκπαιδευτική φιλοσοφία</a:t>
            </a:r>
            <a:r>
              <a:rPr lang="el-GR" sz="3600" b="1" dirty="0">
                <a:solidFill>
                  <a:schemeClr val="bg1"/>
                </a:solidFill>
              </a:rPr>
              <a:t> </a:t>
            </a:r>
            <a:br>
              <a:rPr lang="el-GR" sz="3600" b="1" i="1" dirty="0">
                <a:solidFill>
                  <a:schemeClr val="bg1"/>
                </a:solidFill>
              </a:rPr>
            </a:br>
            <a:r>
              <a:rPr lang="el-GR" sz="3600" b="1" i="1" dirty="0">
                <a:solidFill>
                  <a:schemeClr val="bg1"/>
                </a:solidFill>
              </a:rPr>
              <a:t> ---οργάνωση/ προγραμματισμός ύλης, </a:t>
            </a:r>
            <a:br>
              <a:rPr lang="el-GR" sz="3600" b="1" i="1" dirty="0">
                <a:solidFill>
                  <a:schemeClr val="bg1"/>
                </a:solidFill>
              </a:rPr>
            </a:br>
            <a:r>
              <a:rPr lang="el-GR" sz="3600" b="1" i="1" dirty="0">
                <a:solidFill>
                  <a:schemeClr val="bg1"/>
                </a:solidFill>
              </a:rPr>
              <a:t>---ανανέωση διδασκαλίας</a:t>
            </a:r>
            <a:br>
              <a:rPr lang="el-GR" sz="3600" b="1" i="1" dirty="0">
                <a:solidFill>
                  <a:schemeClr val="bg1"/>
                </a:solidFill>
              </a:rPr>
            </a:br>
            <a:r>
              <a:rPr lang="el-GR" sz="3600" b="1" i="1" dirty="0">
                <a:solidFill>
                  <a:schemeClr val="bg1"/>
                </a:solidFill>
              </a:rPr>
              <a:t> ---συνεργασίες εκπαιδευτικών </a:t>
            </a:r>
            <a:br>
              <a:rPr lang="el-GR" sz="3600" b="1" dirty="0">
                <a:solidFill>
                  <a:schemeClr val="bg1"/>
                </a:solidFill>
              </a:rPr>
            </a:b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155F60-89EE-FA47-ACB3-2CDA10E16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979" y="5738970"/>
            <a:ext cx="4172607" cy="8100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sz="5100" b="1" dirty="0">
                <a:solidFill>
                  <a:srgbClr val="002060"/>
                </a:solidFill>
              </a:rPr>
              <a:t>ΣΥΝΑΝΤΗΣΕΙΣ ΕΚΠΑΙΔΕΥΤΙΚΩΝ</a:t>
            </a:r>
          </a:p>
          <a:p>
            <a:pPr marL="0" indent="0">
              <a:buNone/>
            </a:pPr>
            <a:r>
              <a:rPr lang="el-GR" sz="5100" b="1" dirty="0">
                <a:solidFill>
                  <a:srgbClr val="002060"/>
                </a:solidFill>
              </a:rPr>
              <a:t>1 ανά μήνα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550E8A7-5578-4F76-B339-F6D3F50C37F3}"/>
              </a:ext>
            </a:extLst>
          </p:cNvPr>
          <p:cNvSpPr txBox="1">
            <a:spLocks/>
          </p:cNvSpPr>
          <p:nvPr/>
        </p:nvSpPr>
        <p:spPr>
          <a:xfrm>
            <a:off x="5201151" y="1205836"/>
            <a:ext cx="6823608" cy="6936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ΕΠΟΠΤΕΙΑ ΠΡΟΓΡΑΜΜΑΤΙΣΜΟΥ ΥΛΗΣ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7E956-7EAD-E5FA-DFEA-4E14CD3B16C3}"/>
              </a:ext>
            </a:extLst>
          </p:cNvPr>
          <p:cNvSpPr txBox="1"/>
          <p:nvPr/>
        </p:nvSpPr>
        <p:spPr>
          <a:xfrm>
            <a:off x="5190275" y="141546"/>
            <a:ext cx="6834483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ΥΠΟΣΤΗΡΙΞΗ – ΣΥΝΤΟΝΙΣΜΟΣ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εκπαιδευτικών ανά ομάδες τάξεων/ειδικοτήτων</a:t>
            </a:r>
          </a:p>
        </p:txBody>
      </p:sp>
      <p:sp>
        <p:nvSpPr>
          <p:cNvPr id="6" name="Θέση περιεχομένου 3">
            <a:extLst>
              <a:ext uri="{FF2B5EF4-FFF2-40B4-BE49-F238E27FC236}">
                <a16:creationId xmlns:a16="http://schemas.microsoft.com/office/drawing/2014/main" id="{2AD4B9EA-6AFF-3A13-6B3F-768945B9733D}"/>
              </a:ext>
            </a:extLst>
          </p:cNvPr>
          <p:cNvSpPr txBox="1">
            <a:spLocks/>
          </p:cNvSpPr>
          <p:nvPr/>
        </p:nvSpPr>
        <p:spPr>
          <a:xfrm>
            <a:off x="5201151" y="2020069"/>
            <a:ext cx="6823608" cy="6027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ΣΧΕΔΙΑΣΜΟΣ – ΟΡΓΑΝΩΣΗ ΔΙΔΑΣΚΑΛΙΩΝ</a:t>
            </a:r>
          </a:p>
        </p:txBody>
      </p:sp>
      <p:sp>
        <p:nvSpPr>
          <p:cNvPr id="7" name="Θέση περιεχομένου 3">
            <a:extLst>
              <a:ext uri="{FF2B5EF4-FFF2-40B4-BE49-F238E27FC236}">
                <a16:creationId xmlns:a16="http://schemas.microsoft.com/office/drawing/2014/main" id="{609FD27E-7A0E-02D2-AC71-40E40FE9A627}"/>
              </a:ext>
            </a:extLst>
          </p:cNvPr>
          <p:cNvSpPr txBox="1">
            <a:spLocks/>
          </p:cNvSpPr>
          <p:nvPr/>
        </p:nvSpPr>
        <p:spPr>
          <a:xfrm>
            <a:off x="5201151" y="2815998"/>
            <a:ext cx="6856198" cy="8641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4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ΚΑΙΝΟΤΟΜΙΕΣ ΣΤΗ ΔΙΔΑΣΚΑΛΙΑ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ΕΙΣΗΓΗΣΗ-ΕΦΑΡΜΟΓΗ- ΑΞΙΟΛΟΓΗΣΗ</a:t>
            </a:r>
          </a:p>
        </p:txBody>
      </p:sp>
      <p:sp>
        <p:nvSpPr>
          <p:cNvPr id="9" name="Θέση περιεχομένου 3">
            <a:extLst>
              <a:ext uri="{FF2B5EF4-FFF2-40B4-BE49-F238E27FC236}">
                <a16:creationId xmlns:a16="http://schemas.microsoft.com/office/drawing/2014/main" id="{E1C88DAE-EE97-DCB6-6289-40F6B3423345}"/>
              </a:ext>
            </a:extLst>
          </p:cNvPr>
          <p:cNvSpPr txBox="1">
            <a:spLocks/>
          </p:cNvSpPr>
          <p:nvPr/>
        </p:nvSpPr>
        <p:spPr>
          <a:xfrm>
            <a:off x="5190277" y="3766920"/>
            <a:ext cx="6867072" cy="794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ΕΠΟΠΤΕΙΑ ΠΡΟΓΡΑΜΜΑΤΙΣΜΟΥ  ΤΩΝ ΔΙΑΔΙΚΑΣΙΩΝ ΑΞΙΟΛΟΓΗΣΗΣ ΤΩΝ ΜΑΘΗΤΩΝ</a:t>
            </a:r>
          </a:p>
        </p:txBody>
      </p:sp>
      <p:sp>
        <p:nvSpPr>
          <p:cNvPr id="11" name="Θέση περιεχομένου 3">
            <a:extLst>
              <a:ext uri="{FF2B5EF4-FFF2-40B4-BE49-F238E27FC236}">
                <a16:creationId xmlns:a16="http://schemas.microsoft.com/office/drawing/2014/main" id="{D07F9BC2-FAE7-0606-E4B8-D439F3805E39}"/>
              </a:ext>
            </a:extLst>
          </p:cNvPr>
          <p:cNvSpPr txBox="1">
            <a:spLocks/>
          </p:cNvSpPr>
          <p:nvPr/>
        </p:nvSpPr>
        <p:spPr>
          <a:xfrm>
            <a:off x="5222866" y="4594966"/>
            <a:ext cx="6867073" cy="470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 startAt="6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ΣΥΝΕΡΓΑΣΙΑ ΜΕ ΣΥΜΒΟΥΛΟ ΣΧΟΛΙΚΗΣ ΖΩΗΣ</a:t>
            </a:r>
          </a:p>
        </p:txBody>
      </p:sp>
      <p:sp>
        <p:nvSpPr>
          <p:cNvPr id="21" name="Βέλος: Κάτω 20">
            <a:extLst>
              <a:ext uri="{FF2B5EF4-FFF2-40B4-BE49-F238E27FC236}">
                <a16:creationId xmlns:a16="http://schemas.microsoft.com/office/drawing/2014/main" id="{9AEAB81E-DDF8-7D6B-15CD-2F9B8661605B}"/>
              </a:ext>
            </a:extLst>
          </p:cNvPr>
          <p:cNvSpPr/>
          <p:nvPr/>
        </p:nvSpPr>
        <p:spPr>
          <a:xfrm rot="3936316">
            <a:off x="7143860" y="4726264"/>
            <a:ext cx="190033" cy="1188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Βέλος: Κάτω 23">
            <a:extLst>
              <a:ext uri="{FF2B5EF4-FFF2-40B4-BE49-F238E27FC236}">
                <a16:creationId xmlns:a16="http://schemas.microsoft.com/office/drawing/2014/main" id="{661D6D23-A261-8BC9-BCBF-3627FB2B054B}"/>
              </a:ext>
            </a:extLst>
          </p:cNvPr>
          <p:cNvSpPr/>
          <p:nvPr/>
        </p:nvSpPr>
        <p:spPr>
          <a:xfrm rot="17635384">
            <a:off x="8144902" y="4760432"/>
            <a:ext cx="208696" cy="1130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Θέση περιεχομένου 2">
            <a:extLst>
              <a:ext uri="{FF2B5EF4-FFF2-40B4-BE49-F238E27FC236}">
                <a16:creationId xmlns:a16="http://schemas.microsoft.com/office/drawing/2014/main" id="{7963E51E-C0F7-F69D-F61E-5C438F6B22FB}"/>
              </a:ext>
            </a:extLst>
          </p:cNvPr>
          <p:cNvSpPr txBox="1">
            <a:spLocks/>
          </p:cNvSpPr>
          <p:nvPr/>
        </p:nvSpPr>
        <p:spPr>
          <a:xfrm>
            <a:off x="7330028" y="5688887"/>
            <a:ext cx="4694730" cy="810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ΔΙΔΑΣΚΑΛΙΕΣ  τουλάχιστον 3 ανά έτος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id="{2B6A28E0-3F8F-825C-7CBB-D5009F889D9B}"/>
              </a:ext>
            </a:extLst>
          </p:cNvPr>
          <p:cNvSpPr txBox="1">
            <a:spLocks/>
          </p:cNvSpPr>
          <p:nvPr/>
        </p:nvSpPr>
        <p:spPr>
          <a:xfrm>
            <a:off x="286693" y="225256"/>
            <a:ext cx="4619938" cy="680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b="1" dirty="0" err="1">
                <a:solidFill>
                  <a:srgbClr val="990033"/>
                </a:solidFill>
              </a:rPr>
              <a:t>Ενδοσχολικός</a:t>
            </a:r>
            <a:r>
              <a:rPr lang="el-GR" sz="3200" b="1" dirty="0">
                <a:solidFill>
                  <a:srgbClr val="990033"/>
                </a:solidFill>
              </a:rPr>
              <a:t> Συντονιστής</a:t>
            </a:r>
          </a:p>
        </p:txBody>
      </p:sp>
    </p:spTree>
    <p:extLst>
      <p:ext uri="{BB962C8B-B14F-4D97-AF65-F5344CB8AC3E}">
        <p14:creationId xmlns:p14="http://schemas.microsoft.com/office/powerpoint/2010/main" val="1308529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C5D8D-95E7-E268-6859-1617F6F6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3" y="136635"/>
            <a:ext cx="10639097" cy="1554054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Ο ρόλος του </a:t>
            </a:r>
            <a:r>
              <a:rPr kumimoji="0" lang="el-GR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Ενδοσχολικού</a:t>
            </a: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 Συντονιστή</a:t>
            </a:r>
            <a:b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«</a:t>
            </a:r>
            <a:r>
              <a:rPr kumimoji="0" lang="el-GR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Καλές πρακτικές εφαρμογής </a:t>
            </a:r>
            <a:br>
              <a:rPr kumimoji="0" lang="el-GR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στη σχολική πραγματικότητα»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.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137880-51C8-AAE7-46C7-F5006534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8" y="1825624"/>
            <a:ext cx="11676993" cy="469078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Βασικοί στόχοι</a:t>
            </a:r>
            <a:r>
              <a:rPr lang="el-GR" dirty="0">
                <a:solidFill>
                  <a:srgbClr val="002060"/>
                </a:solidFill>
              </a:rPr>
              <a:t>: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οργάνωση/προγραμματισμός, ανανέωση διδασκαλίας, συνεργασίες εκπαιδευτικών.  </a:t>
            </a:r>
          </a:p>
          <a:p>
            <a:pPr marL="0" indent="0">
              <a:buNone/>
            </a:pPr>
            <a:r>
              <a:rPr lang="el-GR" sz="2400" u="sng" dirty="0">
                <a:solidFill>
                  <a:srgbClr val="002060"/>
                </a:solidFill>
                <a:sym typeface="Wingdings" panose="05000000000000000000" pitchFamily="2" charset="2"/>
              </a:rPr>
              <a:t></a:t>
            </a:r>
            <a:r>
              <a:rPr lang="el-GR" u="sng" dirty="0">
                <a:solidFill>
                  <a:schemeClr val="accent2">
                    <a:lumMod val="50000"/>
                  </a:schemeClr>
                </a:solidFill>
              </a:rPr>
              <a:t>Καλές πρακτικές για υλοποίηση στόχων ΣΕ ΣΧΕΣΗ ΜΕ ΤΗΝ ΣΧΟΛΙΚΗ ΠΡΑΓΜΑΤΙΚΟΤΗΤΑ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</a:rPr>
              <a:t>Στενή συνεννόηση και συνεργασία </a:t>
            </a:r>
            <a:r>
              <a:rPr lang="el-GR" b="1" dirty="0" err="1">
                <a:solidFill>
                  <a:srgbClr val="002060"/>
                </a:solidFill>
              </a:rPr>
              <a:t>Ενδοσχολικών</a:t>
            </a:r>
            <a:r>
              <a:rPr lang="el-GR" b="1" dirty="0">
                <a:solidFill>
                  <a:srgbClr val="002060"/>
                </a:solidFill>
              </a:rPr>
              <a:t> Συντονιστών (τάξεων και γνωστικών πεδίων)</a:t>
            </a:r>
            <a:r>
              <a:rPr lang="el-GR" dirty="0">
                <a:solidFill>
                  <a:srgbClr val="002060"/>
                </a:solidFill>
              </a:rPr>
              <a:t> για σχεδιασμό και προγραμματισμό συναντήσεων και διδασκαλιών </a:t>
            </a:r>
            <a:r>
              <a:rPr lang="el-GR" b="1" dirty="0">
                <a:solidFill>
                  <a:srgbClr val="002060"/>
                </a:solidFill>
              </a:rPr>
              <a:t>από κοινού.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i="1" dirty="0">
                <a:solidFill>
                  <a:srgbClr val="002060"/>
                </a:solidFill>
              </a:rPr>
              <a:t>Εννοείται ότι ανάλογα με τις δυνατότητες και τις συνθήκες κάθε σχολείου μπορούν να γίνονται και άλλες επιμέρους ή ευρύτερες συναντήσεις, διδασκαλίες ή και άλλες επιμορφωτικές δράσεις των συντονιστών  γνωστικού πεδίου ή τάξεων… </a:t>
            </a:r>
            <a:r>
              <a:rPr lang="el-GR" b="1" i="1" dirty="0">
                <a:solidFill>
                  <a:schemeClr val="accent2">
                    <a:lumMod val="75000"/>
                  </a:schemeClr>
                </a:solidFill>
              </a:rPr>
              <a:t>Ευελιξία στην υλοποίηση με </a:t>
            </a:r>
            <a:r>
              <a:rPr lang="el-GR" b="1" i="1" dirty="0" err="1">
                <a:solidFill>
                  <a:schemeClr val="accent2">
                    <a:lumMod val="75000"/>
                  </a:schemeClr>
                </a:solidFill>
              </a:rPr>
              <a:t>στοχοκεντρική</a:t>
            </a:r>
            <a:r>
              <a:rPr lang="el-GR" b="1" i="1" dirty="0">
                <a:solidFill>
                  <a:schemeClr val="accent2">
                    <a:lumMod val="75000"/>
                  </a:schemeClr>
                </a:solidFill>
              </a:rPr>
              <a:t> προοπτική!...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0777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C5D8D-95E7-E268-6859-1617F6F6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3" y="136635"/>
            <a:ext cx="10639097" cy="1554054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Ο ρόλος του </a:t>
            </a:r>
            <a:r>
              <a:rPr kumimoji="0" lang="el-GR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Ενδοσχολικού</a:t>
            </a: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 Συντονιστή</a:t>
            </a:r>
            <a:b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«</a:t>
            </a:r>
            <a:r>
              <a:rPr kumimoji="0" lang="el-GR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Καλές πρακτικές εφαρμογής </a:t>
            </a:r>
            <a:br>
              <a:rPr kumimoji="0" lang="el-GR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στη σχολική πραγματικότητα»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.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137880-51C8-AAE7-46C7-F5006534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8" y="1825624"/>
            <a:ext cx="11676993" cy="469078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2">
                    <a:lumMod val="50000"/>
                  </a:schemeClr>
                </a:solidFill>
              </a:rPr>
              <a:t>Συναντήσεις εργασίας </a:t>
            </a: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l-GR" dirty="0">
                <a:solidFill>
                  <a:srgbClr val="002060"/>
                </a:solidFill>
              </a:rPr>
              <a:t>μηνιαίες) – οργάνωση/υλοποίηση από κοινού,  </a:t>
            </a:r>
          </a:p>
          <a:p>
            <a:pPr marL="447675" indent="0">
              <a:buNone/>
            </a:pPr>
            <a:r>
              <a:rPr lang="el-GR" dirty="0">
                <a:solidFill>
                  <a:srgbClr val="002060"/>
                </a:solidFill>
              </a:rPr>
              <a:t>π.χ. ανά ομάδες τάξεων και ομάδες ειδικοτήτων (π.χ. μετά από περίπατο ή σχολική εκδήλωση)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Καλός σχεδιασμός συναντήσεων </a:t>
            </a:r>
            <a:r>
              <a:rPr lang="el-GR" b="1" dirty="0">
                <a:solidFill>
                  <a:srgbClr val="002060"/>
                </a:solidFill>
              </a:rPr>
              <a:t>σε άξονες θεμάτων </a:t>
            </a:r>
            <a:r>
              <a:rPr lang="el-GR" dirty="0">
                <a:solidFill>
                  <a:srgbClr val="002060"/>
                </a:solidFill>
              </a:rPr>
              <a:t>(αντίστοιχα προς αρμοδιότητες) π.χ.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rgbClr val="002060"/>
                </a:solidFill>
              </a:rPr>
              <a:t>προγραμματισμός ύλης ετήσιος</a:t>
            </a:r>
            <a:r>
              <a:rPr lang="el-GR" dirty="0">
                <a:solidFill>
                  <a:srgbClr val="002060"/>
                </a:solidFill>
              </a:rPr>
              <a:t>/επιμέρους,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προτάσεις για καινοτομίες/</a:t>
            </a:r>
            <a:r>
              <a:rPr lang="el-GR" b="1" dirty="0">
                <a:solidFill>
                  <a:srgbClr val="002060"/>
                </a:solidFill>
              </a:rPr>
              <a:t>ανανέωση διδασκαλίας</a:t>
            </a:r>
            <a:r>
              <a:rPr lang="el-GR" dirty="0">
                <a:solidFill>
                  <a:srgbClr val="002060"/>
                </a:solidFill>
              </a:rPr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προγραμματισμός </a:t>
            </a:r>
            <a:r>
              <a:rPr lang="el-GR" b="1" dirty="0">
                <a:solidFill>
                  <a:srgbClr val="002060"/>
                </a:solidFill>
              </a:rPr>
              <a:t>διαδικασιών αξιολόγησης</a:t>
            </a:r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l-GR" b="1" dirty="0">
                <a:solidFill>
                  <a:srgbClr val="002060"/>
                </a:solidFill>
              </a:rPr>
              <a:t>μαθητών</a:t>
            </a:r>
            <a:r>
              <a:rPr lang="el-GR" dirty="0">
                <a:solidFill>
                  <a:srgbClr val="002060"/>
                </a:solidFill>
              </a:rPr>
              <a:t> (π.χ. παράμετροι αξιολόγησης, καλή οργάνωση στις γραπτές ωριαίες δοκιμασίες κ.ά.),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παιδαγωγικά ζητήματα (συνεργασία με Σύμβουλο </a:t>
            </a:r>
            <a:r>
              <a:rPr lang="el-GR" dirty="0" err="1">
                <a:solidFill>
                  <a:srgbClr val="002060"/>
                </a:solidFill>
              </a:rPr>
              <a:t>σχολ</a:t>
            </a:r>
            <a:r>
              <a:rPr lang="el-GR" dirty="0">
                <a:solidFill>
                  <a:srgbClr val="002060"/>
                </a:solidFill>
              </a:rPr>
              <a:t>. ζωής.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73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9F0EABC1-C7E2-4071-A457-E6F1A4A85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BC6A1D31-CD00-48A6-81C1-8BA429C42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0434" y="1120695"/>
            <a:ext cx="0" cy="3529584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Rectangle 8">
            <a:extLst>
              <a:ext uri="{FF2B5EF4-FFF2-40B4-BE49-F238E27FC236}">
                <a16:creationId xmlns:a16="http://schemas.microsoft.com/office/drawing/2014/main" id="{D8CBC7CB-394D-467B-A55F-4D1D35883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66B947D-C4B0-D51C-453B-DEA9F764A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6083" y="2355784"/>
            <a:ext cx="4275817" cy="3477205"/>
          </a:xfrm>
        </p:spPr>
        <p:txBody>
          <a:bodyPr>
            <a:normAutofit fontScale="90000"/>
          </a:bodyPr>
          <a:lstStyle/>
          <a:p>
            <a:pPr algn="l"/>
            <a:br>
              <a:rPr lang="el-GR" sz="2400" b="1" dirty="0">
                <a:solidFill>
                  <a:srgbClr val="FFFFFF"/>
                </a:solidFill>
              </a:rPr>
            </a:br>
            <a:br>
              <a:rPr lang="el-GR" sz="2400" b="1" dirty="0">
                <a:solidFill>
                  <a:srgbClr val="FFFFFF"/>
                </a:solidFill>
              </a:rPr>
            </a:br>
            <a:br>
              <a:rPr lang="el-GR" sz="3600" b="1" dirty="0">
                <a:solidFill>
                  <a:srgbClr val="FFFFFF"/>
                </a:solidFill>
              </a:rPr>
            </a:br>
            <a:r>
              <a:rPr lang="el-GR" sz="3600" b="1" dirty="0" err="1">
                <a:solidFill>
                  <a:srgbClr val="FFFFFF"/>
                </a:solidFill>
              </a:rPr>
              <a:t>Ενδοσχολικός</a:t>
            </a:r>
            <a:r>
              <a:rPr lang="el-GR" sz="3600" b="1" dirty="0">
                <a:solidFill>
                  <a:srgbClr val="FFFFFF"/>
                </a:solidFill>
              </a:rPr>
              <a:t> συντονιστής, μέντορας, όμιλοι </a:t>
            </a:r>
            <a:br>
              <a:rPr lang="el-GR" sz="3600" b="1" dirty="0">
                <a:solidFill>
                  <a:srgbClr val="FFFFFF"/>
                </a:solidFill>
              </a:rPr>
            </a:br>
            <a:r>
              <a:rPr lang="el-GR" sz="3600" b="1" dirty="0">
                <a:solidFill>
                  <a:srgbClr val="FFFFFF"/>
                </a:solidFill>
              </a:rPr>
              <a:t>στη Δ/</a:t>
            </a:r>
            <a:r>
              <a:rPr lang="el-GR" sz="3600" b="1" dirty="0" err="1">
                <a:solidFill>
                  <a:srgbClr val="FFFFFF"/>
                </a:solidFill>
              </a:rPr>
              <a:t>θμια</a:t>
            </a:r>
            <a:r>
              <a:rPr lang="el-GR" sz="3600" b="1" dirty="0">
                <a:solidFill>
                  <a:srgbClr val="FFFFFF"/>
                </a:solidFill>
              </a:rPr>
              <a:t> </a:t>
            </a:r>
            <a:r>
              <a:rPr lang="el-GR" sz="3600" b="1" dirty="0" err="1">
                <a:solidFill>
                  <a:srgbClr val="FFFFFF"/>
                </a:solidFill>
              </a:rPr>
              <a:t>Εκπ</a:t>
            </a:r>
            <a:r>
              <a:rPr lang="el-GR" sz="3600" b="1" dirty="0">
                <a:solidFill>
                  <a:srgbClr val="FFFFFF"/>
                </a:solidFill>
              </a:rPr>
              <a:t>/</a:t>
            </a:r>
            <a:r>
              <a:rPr lang="el-GR" sz="3600" b="1" dirty="0" err="1">
                <a:solidFill>
                  <a:srgbClr val="FFFFFF"/>
                </a:solidFill>
              </a:rPr>
              <a:t>ση</a:t>
            </a:r>
            <a:br>
              <a:rPr lang="el-GR" sz="3600" b="1" dirty="0">
                <a:solidFill>
                  <a:srgbClr val="FFFFFF"/>
                </a:solidFill>
              </a:rPr>
            </a:br>
            <a:br>
              <a:rPr lang="el-GR" sz="3600" b="1" dirty="0">
                <a:solidFill>
                  <a:srgbClr val="FFFFFF"/>
                </a:solidFill>
              </a:rPr>
            </a:br>
            <a:r>
              <a:rPr lang="el-GR" sz="3600" b="1" dirty="0">
                <a:solidFill>
                  <a:srgbClr val="FFFFFF"/>
                </a:solidFill>
              </a:rPr>
              <a:t>Καίρια σημεία-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</a:rPr>
              <a:t>ΦΕΚ Β΄ 4509/25-08-2022</a:t>
            </a:r>
            <a:endParaRPr lang="el-GR" sz="3600" b="1" dirty="0">
              <a:solidFill>
                <a:srgbClr val="FFFFFF"/>
              </a:solidFill>
            </a:endParaRPr>
          </a:p>
        </p:txBody>
      </p:sp>
      <p:sp>
        <p:nvSpPr>
          <p:cNvPr id="3089" name="Freeform 5">
            <a:extLst>
              <a:ext uri="{FF2B5EF4-FFF2-40B4-BE49-F238E27FC236}">
                <a16:creationId xmlns:a16="http://schemas.microsoft.com/office/drawing/2014/main" id="{449039F0-4D99-49DC-A487-779BF5858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1" name="Freeform 6">
            <a:extLst>
              <a:ext uri="{FF2B5EF4-FFF2-40B4-BE49-F238E27FC236}">
                <a16:creationId xmlns:a16="http://schemas.microsoft.com/office/drawing/2014/main" id="{337BD936-7966-400B-ADDC-AEBF1773D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3" name="Freeform 7">
            <a:extLst>
              <a:ext uri="{FF2B5EF4-FFF2-40B4-BE49-F238E27FC236}">
                <a16:creationId xmlns:a16="http://schemas.microsoft.com/office/drawing/2014/main" id="{BFF9561A-DFC7-4B1D-9290-B97FCC619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85AF988-AAD2-0F53-5B90-FD2C9E1D7B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89" t="20542" r="26836" b="4588"/>
          <a:stretch/>
        </p:blipFill>
        <p:spPr>
          <a:xfrm>
            <a:off x="2564551" y="865767"/>
            <a:ext cx="3979968" cy="4631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355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C5D8D-95E7-E268-6859-1617F6F6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3" y="136635"/>
            <a:ext cx="10639097" cy="1554054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Ο ρόλος του </a:t>
            </a:r>
            <a:r>
              <a:rPr kumimoji="0" lang="el-GR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Ενδοσχολικού</a:t>
            </a: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 Συντονιστή</a:t>
            </a:r>
            <a:b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«</a:t>
            </a:r>
            <a:r>
              <a:rPr kumimoji="0" lang="el-GR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Καλές πρακτικές εφαρμογής </a:t>
            </a:r>
            <a:br>
              <a:rPr kumimoji="0" lang="el-GR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στη σχολική πραγματικότητα»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.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137880-51C8-AAE7-46C7-F5006534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8" y="1825624"/>
            <a:ext cx="11676993" cy="469078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Προτάσεις για καλό σχεδιασμό </a:t>
            </a:r>
            <a:r>
              <a:rPr lang="el-GR" sz="3800" b="1" dirty="0">
                <a:solidFill>
                  <a:schemeClr val="accent2">
                    <a:lumMod val="75000"/>
                  </a:schemeClr>
                </a:solidFill>
              </a:rPr>
              <a:t>συναντήσεων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 με Συντονιστές τάξεων-γνωστικών πεδίων:</a:t>
            </a:r>
          </a:p>
          <a:p>
            <a:pPr marL="514350" indent="-514350">
              <a:buAutoNum type="arabicPeriod"/>
            </a:pPr>
            <a:r>
              <a:rPr lang="el-GR" b="1" dirty="0">
                <a:solidFill>
                  <a:srgbClr val="002060"/>
                </a:solidFill>
              </a:rPr>
              <a:t>Συγκεκριμένη</a:t>
            </a:r>
            <a:r>
              <a:rPr lang="en-US" b="1" dirty="0">
                <a:solidFill>
                  <a:srgbClr val="002060"/>
                </a:solidFill>
              </a:rPr>
              <a:t> agenda, </a:t>
            </a:r>
            <a:r>
              <a:rPr lang="el-GR" b="1" dirty="0">
                <a:solidFill>
                  <a:srgbClr val="002060"/>
                </a:solidFill>
              </a:rPr>
              <a:t>βάσει των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αξόνων</a:t>
            </a:r>
            <a:r>
              <a:rPr lang="el-GR" b="1" dirty="0">
                <a:solidFill>
                  <a:srgbClr val="002060"/>
                </a:solidFill>
              </a:rPr>
              <a:t> (αρμοδιοτήτων των συντονιστών) αλλά κατά περίπτωση έμφαση σε άξονες που απασχολούν το σχολείο ιδιαιτέρως τη δεδομένη φορά, με συγκεκριμένα ανά άξονα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θέματα</a:t>
            </a:r>
            <a:r>
              <a:rPr lang="el-GR" b="1" dirty="0">
                <a:solidFill>
                  <a:srgbClr val="002060"/>
                </a:solidFill>
              </a:rPr>
              <a:t> προς συζήτηση-επιμόρφωση.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2.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Φύλλο προ-εργασίας στους εκπαιδευτικούς πριν τη συνάντηση, </a:t>
            </a:r>
            <a:r>
              <a:rPr lang="el-GR" b="1" dirty="0">
                <a:solidFill>
                  <a:srgbClr val="002060"/>
                </a:solidFill>
              </a:rPr>
              <a:t>με τους </a:t>
            </a:r>
            <a:r>
              <a:rPr lang="el-GR" b="1" u="sng" dirty="0">
                <a:solidFill>
                  <a:schemeClr val="accent2">
                    <a:lumMod val="75000"/>
                  </a:schemeClr>
                </a:solidFill>
              </a:rPr>
              <a:t>άξονες των θεμάτων  της συνάντησης </a:t>
            </a:r>
            <a:r>
              <a:rPr lang="el-GR" b="1" u="sng" dirty="0">
                <a:solidFill>
                  <a:srgbClr val="002060"/>
                </a:solidFill>
              </a:rPr>
              <a:t>βάσει των αρμοδιοτήτων </a:t>
            </a:r>
            <a:r>
              <a:rPr lang="el-GR" b="1" u="sng" dirty="0" err="1">
                <a:solidFill>
                  <a:srgbClr val="002060"/>
                </a:solidFill>
              </a:rPr>
              <a:t>Ενδοσχολικών</a:t>
            </a:r>
            <a:r>
              <a:rPr lang="el-GR" b="1" u="sng" dirty="0">
                <a:solidFill>
                  <a:srgbClr val="002060"/>
                </a:solidFill>
              </a:rPr>
              <a:t> Συντονιστών </a:t>
            </a:r>
            <a:r>
              <a:rPr lang="el-GR" b="1" dirty="0">
                <a:solidFill>
                  <a:srgbClr val="002060"/>
                </a:solidFill>
              </a:rPr>
              <a:t>(προγραμματισμό ύλης, διδακτικά ζητήματα-ανανέωση διδασκαλίας , διαδικασίες αξιολόγησης</a:t>
            </a:r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l-GR" b="1" dirty="0">
                <a:solidFill>
                  <a:srgbClr val="002060"/>
                </a:solidFill>
              </a:rPr>
              <a:t>μαθητών, παιδαγωγικά ζητήματα (συνεργασία με Σύμβουλο </a:t>
            </a:r>
            <a:r>
              <a:rPr lang="el-GR" b="1" dirty="0" err="1">
                <a:solidFill>
                  <a:srgbClr val="002060"/>
                </a:solidFill>
              </a:rPr>
              <a:t>σχολ</a:t>
            </a:r>
            <a:r>
              <a:rPr lang="el-GR" b="1" dirty="0">
                <a:solidFill>
                  <a:srgbClr val="002060"/>
                </a:solidFill>
              </a:rPr>
              <a:t>. ζωής) κ.ά.)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και ανά άξονα ΣΥΓΚΕΚΡΙΜΕΝΟ ΘΕΜΑ/ΣΥΓΚΕΚΡΙΜΕΝΑ ΘΕΜΑΤΑ που κρίνονται </a:t>
            </a:r>
            <a:r>
              <a:rPr lang="el-GR" b="1" u="sng" dirty="0">
                <a:solidFill>
                  <a:schemeClr val="accent2">
                    <a:lumMod val="75000"/>
                  </a:schemeClr>
                </a:solidFill>
              </a:rPr>
              <a:t>σκόπιμα/επείγοντα κάθε φορά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, για εστίαση και καλή οικονομία του χρόνου συνάντησης και περαιτέρω αξιοποίηση συμπερασμάτων </a:t>
            </a:r>
            <a:r>
              <a:rPr lang="el-GR" b="1" dirty="0" err="1">
                <a:solidFill>
                  <a:schemeClr val="accent2">
                    <a:lumMod val="75000"/>
                  </a:schemeClr>
                </a:solidFill>
              </a:rPr>
              <a:t>κλπ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 στη σχολική πράξη. 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Εννοείται τα θέματα σε συνεννόηση με εκπαιδευτικούς…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Το ζητούμενο της «οργάνωσης της συνάντησης»: Ουσιώδης αξιοποίηση του χρόνου συναντήσεων, με κοινά ενδιαφέροντα (προβλήματα προς επίλυση </a:t>
            </a:r>
            <a:r>
              <a:rPr lang="el-GR" b="1" dirty="0" err="1">
                <a:solidFill>
                  <a:schemeClr val="accent2">
                    <a:lumMod val="75000"/>
                  </a:schemeClr>
                </a:solidFill>
              </a:rPr>
              <a:t>κλπ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)!!!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l-GR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1104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C5D8D-95E7-E268-6859-1617F6F6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3" y="136635"/>
            <a:ext cx="10639097" cy="1554054"/>
          </a:xfrm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Ο ρόλος του </a:t>
            </a:r>
            <a:r>
              <a:rPr kumimoji="0" lang="el-GR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Ενδοσχολικού</a:t>
            </a: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 Συντονιστή</a:t>
            </a:r>
            <a:b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«</a:t>
            </a:r>
            <a:r>
              <a:rPr kumimoji="0" lang="el-GR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Καλές πρακτικές εφαρμογής </a:t>
            </a:r>
            <a:br>
              <a:rPr kumimoji="0" lang="el-GR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4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στη σχολική πραγματικότητα»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.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137880-51C8-AAE7-46C7-F5006534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39" y="1825625"/>
            <a:ext cx="10807262" cy="47748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Ως προς τις διδασκαλίες…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</a:rPr>
              <a:t> </a:t>
            </a:r>
            <a:r>
              <a:rPr lang="el-GR" b="1" dirty="0">
                <a:solidFill>
                  <a:srgbClr val="002060"/>
                </a:solidFill>
              </a:rPr>
              <a:t>Χρόνος υλοποίησης</a:t>
            </a:r>
            <a:r>
              <a:rPr lang="el-GR" dirty="0">
                <a:solidFill>
                  <a:srgbClr val="002060"/>
                </a:solidFill>
              </a:rPr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</a:rPr>
              <a:t>Καλός προγραμματισμός  από την έναρξη του διδακτικού έτους 3 διδασκαλιών ετησίως, π.χ. ανά τρίμηνο…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Π.χ. Μετά από προγραμματισμένη πρωινή εκδήλωση ή /περίπατο/σχετική δραστηριότητα </a:t>
            </a:r>
            <a:r>
              <a:rPr lang="el-GR" dirty="0">
                <a:solidFill>
                  <a:srgbClr val="002060"/>
                </a:solidFill>
                <a:sym typeface="Wingdings" panose="05000000000000000000" pitchFamily="2" charset="2"/>
              </a:rPr>
              <a:t></a:t>
            </a:r>
            <a:r>
              <a:rPr lang="el-GR" dirty="0">
                <a:solidFill>
                  <a:srgbClr val="002060"/>
                </a:solidFill>
              </a:rPr>
              <a:t> χρόνος διαθέσιμος για (συν-) διδασκαλία  και </a:t>
            </a:r>
            <a:r>
              <a:rPr lang="el-GR" dirty="0" err="1">
                <a:solidFill>
                  <a:srgbClr val="002060"/>
                </a:solidFill>
              </a:rPr>
              <a:t>αναστοχαστική</a:t>
            </a:r>
            <a:r>
              <a:rPr lang="el-GR" dirty="0">
                <a:solidFill>
                  <a:srgbClr val="002060"/>
                </a:solidFill>
              </a:rPr>
              <a:t> συζήτηση.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002060"/>
                </a:solidFill>
              </a:rPr>
              <a:t>Μπορούν έτσι να παρακολουθήσουν όλοι οι εκπαιδευτικοί (του ημερήσιου προγράμματος)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err="1">
                <a:solidFill>
                  <a:srgbClr val="002060"/>
                </a:solidFill>
              </a:rPr>
              <a:t>Προσυνεννόηση</a:t>
            </a:r>
            <a:r>
              <a:rPr lang="el-GR" dirty="0">
                <a:solidFill>
                  <a:srgbClr val="002060"/>
                </a:solidFill>
              </a:rPr>
              <a:t> με τμήμα μαθητών/-τριών στο οποίο θα γίνει η διδασκαλία (εμψύχωση, υποκίνηση ενδιαφέροντος [κίνητρο, επιβράβευση])</a:t>
            </a:r>
          </a:p>
        </p:txBody>
      </p:sp>
    </p:spTree>
    <p:extLst>
      <p:ext uri="{BB962C8B-B14F-4D97-AF65-F5344CB8AC3E}">
        <p14:creationId xmlns:p14="http://schemas.microsoft.com/office/powerpoint/2010/main" val="1301537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C5D8D-95E7-E268-6859-1617F6F6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3" y="136635"/>
            <a:ext cx="10639097" cy="118766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Ο ρόλος του </a:t>
            </a:r>
            <a:r>
              <a:rPr kumimoji="0" lang="el-G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Ενδοσχολικού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 Συντονιστή</a:t>
            </a:r>
            <a:b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«Καλές πρακτικές εφαρμογής </a:t>
            </a:r>
            <a:b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στη σχολική πραγματικότητα»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.</a:t>
            </a:r>
            <a:endParaRPr lang="el-G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137880-51C8-AAE7-46C7-F5006534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3" y="1439917"/>
            <a:ext cx="10975428" cy="520472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b="1" i="1" dirty="0">
                <a:solidFill>
                  <a:schemeClr val="accent2">
                    <a:lumMod val="75000"/>
                  </a:schemeClr>
                </a:solidFill>
              </a:rPr>
              <a:t>Τρόπος υλοποίησης (οικονομία χρόνου και επιδίωξη στόχων ποιότητας):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solidFill>
                  <a:srgbClr val="002060"/>
                </a:solidFill>
              </a:rPr>
              <a:t>Συνεργασία – </a:t>
            </a:r>
            <a:r>
              <a:rPr lang="el-GR" b="1" dirty="0">
                <a:solidFill>
                  <a:srgbClr val="002060"/>
                </a:solidFill>
              </a:rPr>
              <a:t>συν</a:t>
            </a:r>
            <a:r>
              <a:rPr lang="el-GR" dirty="0">
                <a:solidFill>
                  <a:srgbClr val="002060"/>
                </a:solidFill>
              </a:rPr>
              <a:t>διδασκαλίες: το ουσιώδες: προαγωγή συνεργασιών μεταξύ εκπαιδευτικών,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«ανοίγουμε την πόρτα της τάξης και συνεργαζόμαστε με τους συναδέλφους» --- προσπάθεια για αποκόλληση από στερεότυπα και ανασφάλεια επικοινωνίας…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Ανάπτυξη «κουλτούρας συνεργασίας»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Πολύ σημαντική: συνάντηση </a:t>
            </a:r>
            <a:r>
              <a:rPr lang="el-GR" i="1" dirty="0" err="1">
                <a:solidFill>
                  <a:schemeClr val="accent2">
                    <a:lumMod val="75000"/>
                  </a:schemeClr>
                </a:solidFill>
              </a:rPr>
              <a:t>αναστοχασμού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-ανατροφοδότησης μετά τη (συν-)διδασκαλία.</a:t>
            </a:r>
          </a:p>
          <a:p>
            <a:pPr marL="0" indent="0">
              <a:buNone/>
            </a:pPr>
            <a:endParaRPr lang="el-GR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30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C5D8D-95E7-E268-6859-1617F6F6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3" y="136635"/>
            <a:ext cx="10639097" cy="118766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Ο ρόλος του </a:t>
            </a:r>
            <a:r>
              <a:rPr kumimoji="0" lang="el-G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Ενδοσχολικού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 Συντονιστή</a:t>
            </a:r>
            <a:b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«Καλές πρακτικές εφαρμογής </a:t>
            </a:r>
            <a:b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στη σχολική πραγματικότητα»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.</a:t>
            </a:r>
            <a:endParaRPr lang="el-G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137880-51C8-AAE7-46C7-F5006534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3" y="1439917"/>
            <a:ext cx="10975428" cy="520472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b="1" i="1" dirty="0">
                <a:solidFill>
                  <a:schemeClr val="accent2">
                    <a:lumMod val="75000"/>
                  </a:schemeClr>
                </a:solidFill>
              </a:rPr>
              <a:t>Προτάσεις για την παρακολούθηση διδασκαλίας/συνδιδασκαλίας και τη συνάντηση </a:t>
            </a:r>
            <a:r>
              <a:rPr lang="el-GR" b="1" i="1" dirty="0" err="1">
                <a:solidFill>
                  <a:schemeClr val="accent2">
                    <a:lumMod val="75000"/>
                  </a:schemeClr>
                </a:solidFill>
              </a:rPr>
              <a:t>αναστοχασμού</a:t>
            </a:r>
            <a:r>
              <a:rPr lang="el-GR" b="1" i="1" dirty="0">
                <a:solidFill>
                  <a:schemeClr val="accent2">
                    <a:lumMod val="75000"/>
                  </a:schemeClr>
                </a:solidFill>
              </a:rPr>
              <a:t>-ανατροφοδότησης μετά.</a:t>
            </a:r>
          </a:p>
          <a:p>
            <a:pPr marL="514350" indent="-514350">
              <a:buAutoNum type="arabicPeriod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Οι παρατηρητές-εκπαιδευτικοί στη διδασκαλία σημειώνουν  σε </a:t>
            </a:r>
            <a:r>
              <a:rPr lang="el-GR" b="1" i="1" dirty="0">
                <a:solidFill>
                  <a:schemeClr val="accent2">
                    <a:lumMod val="75000"/>
                  </a:schemeClr>
                </a:solidFill>
              </a:rPr>
              <a:t>«φύλλο παρατήρησης»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 απαντήσεις-παρατηρήσεις τους  σε ερωτήσεις πάνω σε θέματα παιδαγωγικά της διδασκαλίας: π.χ.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Ποια κοινά στοιχεία διδασκαλίας διαπίστωσα, αν και είμαι διαφορετικής ειδικότητας/κλάδου;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Ποια στοιχεία διδακτικά μου άρεσαν και θα ήθελα να αξιοποιήσω κι εγώ στη διδασκαλία μου; (ίδιου/άλλου κλάδου, γνωστικού αντικειμένου);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Ποια σημεία θα έκανα διαφορετικά (αν και ίδιου κλάδου);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Στοιχεία παιδαγωγικής διαχείρισης στο μάθημα που θα ήθελα να χρησιμοποιήσω/ή χρησιμοποιώ ήδη ως καλές πρακτικές;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Άλλαξαν σε κάτι οι διδακτικές/παιδαγωγικές απόψεις μου με βάση την παρακολούθηση της διδασκαλίας;</a:t>
            </a:r>
          </a:p>
          <a:p>
            <a:pPr marL="0" indent="0">
              <a:buNone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 Οι ερωτήσεις (και οι αντίστοιχες σημειώσεις στα φύλλα παρατήρησης) αποτελούν άξονες συζήτησης στη συνάντηση </a:t>
            </a:r>
            <a:r>
              <a:rPr lang="el-GR" i="1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αναστοχασμού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μετά την παρακολούθηση της διδασκαλίας</a:t>
            </a:r>
            <a:endParaRPr lang="el-GR" i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09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C5D8D-95E7-E268-6859-1617F6F6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3" y="136635"/>
            <a:ext cx="10639097" cy="1282262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Ο ρόλος του </a:t>
            </a:r>
            <a:r>
              <a:rPr kumimoji="0" lang="el-G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Ενδοσχολικού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 Συντονιστή</a:t>
            </a:r>
            <a:b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«</a:t>
            </a: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Καλές πρακτικές εφαρμογής στη σχολική πραγματικότητα»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.</a:t>
            </a:r>
            <a:endParaRPr lang="el-G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137880-51C8-AAE7-46C7-F5006534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1492469"/>
            <a:ext cx="11214537" cy="46844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Συν-διδασκαλίες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b="1" i="1" dirty="0">
                <a:solidFill>
                  <a:srgbClr val="002060"/>
                </a:solidFill>
              </a:rPr>
              <a:t>συνεργασία </a:t>
            </a:r>
            <a:r>
              <a:rPr lang="el-GR" sz="3800" b="1" i="1" dirty="0">
                <a:solidFill>
                  <a:srgbClr val="002060"/>
                </a:solidFill>
              </a:rPr>
              <a:t>μεταξύ διαφορετικών κλάδων/ειδικοτήτων </a:t>
            </a:r>
            <a:r>
              <a:rPr lang="el-GR" dirty="0">
                <a:solidFill>
                  <a:srgbClr val="002060"/>
                </a:solidFill>
              </a:rPr>
              <a:t>(θεολόγοι-φιλόλογοι π.χ. για εικονομαχία/θρησκευτικές εικόνες, καθηγητές πληροφορικής  με εκπαιδευτικούς άλλων κλάδων για εφαρμογή ΤΠΕ στα αντίστοιχα γνωστικά πεδία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i="1" dirty="0">
                <a:solidFill>
                  <a:srgbClr val="002060"/>
                </a:solidFill>
              </a:rPr>
              <a:t>Με </a:t>
            </a:r>
            <a:r>
              <a:rPr lang="el-GR" i="1" dirty="0" err="1">
                <a:solidFill>
                  <a:srgbClr val="002060"/>
                </a:solidFill>
              </a:rPr>
              <a:t>αφόρμηση</a:t>
            </a:r>
            <a:r>
              <a:rPr lang="el-GR" i="1" dirty="0">
                <a:solidFill>
                  <a:srgbClr val="002060"/>
                </a:solidFill>
              </a:rPr>
              <a:t> </a:t>
            </a:r>
            <a:r>
              <a:rPr lang="el-GR" i="1" u="sng" dirty="0">
                <a:solidFill>
                  <a:srgbClr val="002060"/>
                </a:solidFill>
              </a:rPr>
              <a:t>πρόβλημα που παρεμποδίζει το καλό παιδαγωγικό κλίμα και τη μάθηση στο σχολείο: </a:t>
            </a:r>
          </a:p>
          <a:p>
            <a:pPr marL="273050" indent="0">
              <a:buNone/>
            </a:pPr>
            <a:r>
              <a:rPr lang="el-GR" b="1" i="1" dirty="0">
                <a:solidFill>
                  <a:srgbClr val="002060"/>
                </a:solidFill>
              </a:rPr>
              <a:t>Συνδιδασκαλία πολλών ειδικοτήτων </a:t>
            </a:r>
            <a:r>
              <a:rPr lang="el-GR" sz="3800" b="1" i="1" dirty="0">
                <a:solidFill>
                  <a:srgbClr val="002060"/>
                </a:solidFill>
              </a:rPr>
              <a:t>σε εκπαιδευτική παρέμβαση </a:t>
            </a:r>
            <a:r>
              <a:rPr lang="el-GR" i="1" dirty="0">
                <a:solidFill>
                  <a:srgbClr val="002060"/>
                </a:solidFill>
              </a:rPr>
              <a:t>προς επίλυση προβλήματος- αντιμετώπιση στερεοτύπων βίας, σχολικού εκφοβισμού-</a:t>
            </a:r>
            <a:r>
              <a:rPr lang="el-GR" i="1" dirty="0" err="1">
                <a:solidFill>
                  <a:srgbClr val="002060"/>
                </a:solidFill>
              </a:rPr>
              <a:t>παραβατικής</a:t>
            </a:r>
            <a:r>
              <a:rPr lang="el-GR" i="1" dirty="0">
                <a:solidFill>
                  <a:srgbClr val="002060"/>
                </a:solidFill>
              </a:rPr>
              <a:t> συμπεριφοράς/ρατσισμού/αδιαφορίας-δυσφορίας για σχολείο/σχέσεων με εκπαιδευτικούς κ.ά.  Δυνατότητα, παράλληλα, να συνδυαστεί με ύλη/γνωστικά αντικείμενα (π.χ. αξιοποίηση γραπτού λόγου ως ανατροφοδότηση της διδασκαλίας, στο πλαίσιο της  Ν.Ε. Γλώσσας.)</a:t>
            </a:r>
          </a:p>
          <a:p>
            <a:pPr marL="0" indent="0">
              <a:buNone/>
            </a:pPr>
            <a:endParaRPr lang="el-GR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419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C5D8D-95E7-E268-6859-1617F6F6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3" y="136635"/>
            <a:ext cx="10639097" cy="1282262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Ο ρόλος του </a:t>
            </a:r>
            <a:r>
              <a:rPr kumimoji="0" lang="el-G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Ενδοσχολικού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 Συντονιστή</a:t>
            </a:r>
            <a:b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«</a:t>
            </a: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Καλές πρακτικές εφαρμογής στη σχολική πραγματικότητα»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.</a:t>
            </a:r>
            <a:endParaRPr lang="el-G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137880-51C8-AAE7-46C7-F5006534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1492469"/>
            <a:ext cx="5904529" cy="468449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Συν-διδασκαλίες …</a:t>
            </a:r>
          </a:p>
          <a:p>
            <a:pPr marL="0" indent="0">
              <a:buNone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Π.χ. συνδιδασκαλία - </a:t>
            </a:r>
            <a:r>
              <a:rPr lang="el-GR" b="1" i="1" dirty="0">
                <a:solidFill>
                  <a:schemeClr val="accent2">
                    <a:lumMod val="75000"/>
                  </a:schemeClr>
                </a:solidFill>
              </a:rPr>
              <a:t>εκπαιδευτική παρέμβαση με αξιοποίηση τέχνης 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(αποσπάσματα  </a:t>
            </a:r>
            <a:r>
              <a:rPr lang="el-GR" i="1" dirty="0" err="1">
                <a:solidFill>
                  <a:schemeClr val="accent2">
                    <a:lumMod val="75000"/>
                  </a:schemeClr>
                </a:solidFill>
              </a:rPr>
              <a:t>κινημ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/</a:t>
            </a:r>
            <a:r>
              <a:rPr lang="el-GR" i="1" dirty="0" err="1">
                <a:solidFill>
                  <a:schemeClr val="accent2">
                    <a:lumMod val="75000"/>
                  </a:schemeClr>
                </a:solidFill>
              </a:rPr>
              <a:t>κών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 έργων, πίνακες ζωγραφικής με συναφή προβληματική και επεξεργασία-συζήτηση των θεμάτων που μας απασχολούν)</a:t>
            </a:r>
            <a:r>
              <a:rPr lang="el-GR" i="1" dirty="0">
                <a:solidFill>
                  <a:schemeClr val="accent5">
                    <a:lumMod val="50000"/>
                  </a:schemeClr>
                </a:solidFill>
              </a:rPr>
              <a:t> υλοποίηση-συνεργασία: μπορεί να γίνει από όλες τις ειδικότητες/κλάδους, στο πλαίσιο του παιδαγωγικού έργου τους</a:t>
            </a:r>
          </a:p>
          <a:p>
            <a:pPr marL="0" indent="0">
              <a:buNone/>
            </a:pPr>
            <a:endParaRPr lang="el-GR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Ανάμεσα στους Τοίχους»: Νικώντας τον ρατσισμό από την σχολική αίθουσα – Μία  διαχρονική ταινία για τον καταλυτικό ρόλο της παιδείας στη διαμόρφωση της  κοινωνίας | George Roussos">
            <a:extLst>
              <a:ext uri="{FF2B5EF4-FFF2-40B4-BE49-F238E27FC236}">
                <a16:creationId xmlns:a16="http://schemas.microsoft.com/office/drawing/2014/main" id="{438659C4-F03E-DD3F-FEB8-EDB1058A0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27" y="1595281"/>
            <a:ext cx="2994369" cy="432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Ο Κύκλος των Χαμένων Ποιητών - Βικιπαίδεια">
            <a:extLst>
              <a:ext uri="{FF2B5EF4-FFF2-40B4-BE49-F238E27FC236}">
                <a16:creationId xmlns:a16="http://schemas.microsoft.com/office/drawing/2014/main" id="{B29112F8-E426-5455-7D22-088824EDB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696" y="2516877"/>
            <a:ext cx="2713383" cy="40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841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C5D8D-95E7-E268-6859-1617F6F6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03" y="136635"/>
            <a:ext cx="10639097" cy="1282262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Ο ρόλος του </a:t>
            </a:r>
            <a:r>
              <a:rPr kumimoji="0" lang="el-GR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Ενδοσχολικού</a:t>
            </a: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 Συντονιστή</a:t>
            </a:r>
            <a:b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</a:br>
            <a:r>
              <a:rPr kumimoji="0" lang="el-GR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«</a:t>
            </a:r>
            <a:r>
              <a:rPr kumimoji="0" lang="el-GR" sz="32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Καλές πρακτικές εφαρμογής στη σχολική πραγματικότητα»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j-cs"/>
              </a:rPr>
              <a:t>.</a:t>
            </a:r>
            <a:endParaRPr lang="el-G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137880-51C8-AAE7-46C7-F50065349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492468"/>
            <a:ext cx="11673840" cy="504747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i="1" dirty="0">
                <a:solidFill>
                  <a:schemeClr val="accent2">
                    <a:lumMod val="75000"/>
                  </a:schemeClr>
                </a:solidFill>
              </a:rPr>
              <a:t>Συν-διδασκαλίες 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i="1" dirty="0">
                <a:solidFill>
                  <a:srgbClr val="002060"/>
                </a:solidFill>
              </a:rPr>
              <a:t>Με συμμετοχή </a:t>
            </a:r>
            <a:r>
              <a:rPr lang="el-GR" b="1" i="1" dirty="0">
                <a:solidFill>
                  <a:srgbClr val="002060"/>
                </a:solidFill>
              </a:rPr>
              <a:t>στο Εκπαιδευτικό-Διεπιστημονικό Πρόγραμμα Υποστήριξης Γλωσσικού </a:t>
            </a:r>
            <a:r>
              <a:rPr lang="el-GR" b="1" i="1" dirty="0" err="1">
                <a:solidFill>
                  <a:srgbClr val="002060"/>
                </a:solidFill>
              </a:rPr>
              <a:t>Γραμματισμού</a:t>
            </a:r>
            <a:r>
              <a:rPr lang="el-GR" b="1" i="1" dirty="0">
                <a:solidFill>
                  <a:srgbClr val="002060"/>
                </a:solidFill>
              </a:rPr>
              <a:t> στη Δευτεροβάθμια Εκπαίδευση» </a:t>
            </a:r>
            <a:r>
              <a:rPr lang="el-GR" i="1" dirty="0">
                <a:solidFill>
                  <a:srgbClr val="002060"/>
                </a:solidFill>
              </a:rPr>
              <a:t>(έγκριση και για </a:t>
            </a:r>
            <a:r>
              <a:rPr lang="el-GR" i="1" dirty="0" err="1">
                <a:solidFill>
                  <a:srgbClr val="002060"/>
                </a:solidFill>
              </a:rPr>
              <a:t>σχολ</a:t>
            </a:r>
            <a:r>
              <a:rPr lang="el-GR" i="1" dirty="0">
                <a:solidFill>
                  <a:srgbClr val="002060"/>
                </a:solidFill>
              </a:rPr>
              <a:t>. έτος 2022-23)</a:t>
            </a:r>
          </a:p>
          <a:p>
            <a:pPr marL="0" indent="0">
              <a:buNone/>
            </a:pPr>
            <a:endParaRPr lang="el-GR" i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b="1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Βεβαίωση συμμετοχής</a:t>
            </a:r>
          </a:p>
          <a:p>
            <a:pPr marL="0" indent="0">
              <a:buNone/>
            </a:pPr>
            <a:endParaRPr lang="el-GR" sz="2400" b="1" i="1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l-GR" sz="2400" b="1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Αξιοποίηση στην ετήσια έκθεση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b="1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Εσωτερικής αξιολόγησης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b="1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(παιδαγωγική λειτουργία-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b="1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επαγγελμ. Ανάπτυξη των εκπαιδευτικών</a:t>
            </a:r>
            <a:endParaRPr lang="el-GR" sz="2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7832D897-FD48-D402-0C94-C3288066A516}"/>
              </a:ext>
            </a:extLst>
          </p:cNvPr>
          <p:cNvSpPr txBox="1">
            <a:spLocks/>
          </p:cNvSpPr>
          <p:nvPr/>
        </p:nvSpPr>
        <p:spPr>
          <a:xfrm>
            <a:off x="5921323" y="3047006"/>
            <a:ext cx="6072557" cy="35665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5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5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Η Συντονιστική Ομάδας του Προγράμματος -11 ΣΕΕ Δ/</a:t>
            </a:r>
            <a:r>
              <a:rPr lang="el-GR" sz="56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θμιας</a:t>
            </a:r>
            <a:r>
              <a:rPr lang="el-GR" sz="5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l-GR" sz="56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Εκπ</a:t>
            </a:r>
            <a:r>
              <a:rPr lang="el-GR" sz="5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l-GR" sz="5600" b="1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σης</a:t>
            </a:r>
            <a:r>
              <a:rPr lang="el-GR" sz="5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2020-22:</a:t>
            </a:r>
          </a:p>
          <a:p>
            <a:pPr marL="1524000"/>
            <a:r>
              <a:rPr lang="el-GR" sz="5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Σ.Ε.Ε.  ΠΕ01  ΓΙΩΡΓΟΣ ΣΤΡΙΛΙΓΚΑΣ </a:t>
            </a:r>
            <a:endParaRPr lang="en-US" sz="5600" b="1" dirty="0">
              <a:solidFill>
                <a:srgbClr val="1F4E79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524000"/>
            <a:r>
              <a:rPr lang="el-GR" sz="5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Σ.Ε.Ε. </a:t>
            </a:r>
            <a:r>
              <a:rPr lang="el-GR" sz="5600" b="1" dirty="0">
                <a:solidFill>
                  <a:srgbClr val="1F4E79"/>
                </a:solidFill>
                <a:latin typeface="Calibri" panose="020F0502020204030204" pitchFamily="34" charset="0"/>
              </a:rPr>
              <a:t>ΠΕ02   ΣΤΕΡΓΙΑΝΗ ΖΑΝΕΚΑ</a:t>
            </a:r>
            <a:endParaRPr lang="en-US" sz="5600" b="1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pPr marL="1524000"/>
            <a:r>
              <a:rPr lang="el-GR" sz="5600" b="1" dirty="0">
                <a:solidFill>
                  <a:srgbClr val="1F4E79"/>
                </a:solidFill>
                <a:latin typeface="Calibri" panose="020F0502020204030204" pitchFamily="34" charset="0"/>
              </a:rPr>
              <a:t>Σ.Ε.Ε. ΠΕ02  ΒΑΣΙΛΕΙΑ (ΛΙΑΝΑ) ΚΑΛΟΚΥΡΗ</a:t>
            </a:r>
          </a:p>
          <a:p>
            <a:pPr marL="1524000"/>
            <a:r>
              <a:rPr lang="el-GR" sz="5600" b="1" dirty="0">
                <a:solidFill>
                  <a:srgbClr val="1F4E79"/>
                </a:solidFill>
                <a:latin typeface="Calibri" panose="020F0502020204030204" pitchFamily="34" charset="0"/>
              </a:rPr>
              <a:t>Σ.Ε.Ε.  ΠΕ03  ΔΗΜΗΤΡΗΣ ΚΑΛΥΚΑΚΗΣ</a:t>
            </a:r>
          </a:p>
          <a:p>
            <a:pPr marL="1524000"/>
            <a:r>
              <a:rPr lang="el-GR" sz="5600" b="1" dirty="0">
                <a:solidFill>
                  <a:srgbClr val="1F4E79"/>
                </a:solidFill>
                <a:latin typeface="Calibri" panose="020F0502020204030204" pitchFamily="34" charset="0"/>
              </a:rPr>
              <a:t>Σ.Ε.Ε.  ΠΕ03  ΓΙΑΝΝΗΣ ΚΑΝΕΛΛΟΣ </a:t>
            </a:r>
          </a:p>
          <a:p>
            <a:pPr marL="1524000"/>
            <a:r>
              <a:rPr lang="el-GR" sz="5600" b="1" dirty="0">
                <a:solidFill>
                  <a:srgbClr val="1F4E79"/>
                </a:solidFill>
                <a:latin typeface="Calibri" panose="020F0502020204030204" pitchFamily="34" charset="0"/>
              </a:rPr>
              <a:t>Σ.Ε.Ε.  ΠΕ04  ΑΘΗΝΑ ΓΚΙΝΟΥΔΗ </a:t>
            </a:r>
          </a:p>
          <a:p>
            <a:pPr marL="1524000"/>
            <a:r>
              <a:rPr lang="el-GR" sz="5600" b="1" dirty="0">
                <a:solidFill>
                  <a:srgbClr val="1F4E79"/>
                </a:solidFill>
                <a:latin typeface="Calibri" panose="020F0502020204030204" pitchFamily="34" charset="0"/>
              </a:rPr>
              <a:t>Σ.Ε.Ε.  ΠΕ04  ΜΑΡΙΑ ΚΑΛΑΘΑΚΗ </a:t>
            </a:r>
            <a:endParaRPr lang="en-US" sz="5600" b="1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pPr marL="1524000"/>
            <a:r>
              <a:rPr lang="el-GR" sz="5600" b="1" dirty="0">
                <a:solidFill>
                  <a:srgbClr val="1F4E79"/>
                </a:solidFill>
                <a:latin typeface="Calibri" panose="020F0502020204030204" pitchFamily="34" charset="0"/>
              </a:rPr>
              <a:t>Σ.Ε.Ε. ΠΕ07  ΣΟΦΙΑ ΓΙΑΣΣΑΚΗ</a:t>
            </a:r>
            <a:endParaRPr lang="en-US" sz="5600" b="1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pPr marL="1524000"/>
            <a:r>
              <a:rPr lang="el-GR" sz="5600" b="1" dirty="0">
                <a:solidFill>
                  <a:srgbClr val="1F4E79"/>
                </a:solidFill>
                <a:latin typeface="Calibri" panose="020F0502020204030204" pitchFamily="34" charset="0"/>
              </a:rPr>
              <a:t> Σ.Ε.Ε.  ΠΕ11  ΛΗΔΑ ΖΑΜΠΕΤΑΚΗ </a:t>
            </a:r>
            <a:endParaRPr lang="en-US" sz="5600" b="1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pPr marL="1524000"/>
            <a:r>
              <a:rPr lang="el-GR" sz="5600" b="1" dirty="0">
                <a:solidFill>
                  <a:srgbClr val="1F4E79"/>
                </a:solidFill>
                <a:latin typeface="Calibri" panose="020F0502020204030204" pitchFamily="34" charset="0"/>
              </a:rPr>
              <a:t>Σ.Ε.Ε.  ΠΕ79  ΚΩΝΣΤΑΝΤΙΝΟΣ ΔΡΟΣΟΥΛΑΚΗΣ</a:t>
            </a:r>
            <a:endParaRPr lang="en-US" sz="5600" b="1" dirty="0">
              <a:solidFill>
                <a:srgbClr val="1F4E79"/>
              </a:solidFill>
              <a:latin typeface="Calibri" panose="020F0502020204030204" pitchFamily="34" charset="0"/>
            </a:endParaRPr>
          </a:p>
          <a:p>
            <a:pPr marL="1524000"/>
            <a:r>
              <a:rPr lang="el-GR" sz="5600" b="1" dirty="0">
                <a:solidFill>
                  <a:srgbClr val="1F4E79"/>
                </a:solidFill>
                <a:latin typeface="Calibri" panose="020F0502020204030204" pitchFamily="34" charset="0"/>
              </a:rPr>
              <a:t>Σ.Ε.Ε.  ΠΕ86   ΓΙΩΡΓΟΣ ΠΑΝΣΕΛΗΝΑΣ     </a:t>
            </a:r>
          </a:p>
          <a:p>
            <a:r>
              <a:rPr lang="en-US" sz="18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l-GR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2308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8DC990C-F4C1-4431-B2B2-F3363DDCE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198" y="5650405"/>
            <a:ext cx="5410698" cy="1019504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1400" b="1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Εκπαιδευτικό-Διεπιστημονικό Πρόγραμμα Υποστήριξης Γλωσσικού </a:t>
            </a:r>
            <a:r>
              <a:rPr lang="el-GR" sz="1400" b="1" i="1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Γραμματισμού</a:t>
            </a:r>
            <a:r>
              <a:rPr lang="el-GR" sz="1400" b="1" i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στη Δευτεροβάθμια Εκπαίδευση. Εκπαιδευτικό Υλικό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(2021, Ηράκλειο: έκδοση ΠΔΕ Κρήτης, ηλεκτρον. βιβλίο)  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04BE084-AA39-4BC2-9182-E36F8EBAC7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20" t="15326" r="47069" b="35172"/>
          <a:stretch/>
        </p:blipFill>
        <p:spPr>
          <a:xfrm>
            <a:off x="6179736" y="1062141"/>
            <a:ext cx="3127778" cy="4509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Εικόνα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E10D1EE-3015-4F6F-AA5B-60E47124C6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48" t="15172" r="46724" b="35326"/>
          <a:stretch/>
        </p:blipFill>
        <p:spPr>
          <a:xfrm>
            <a:off x="1612390" y="1043748"/>
            <a:ext cx="3211514" cy="4509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Τίτλος 1">
            <a:extLst>
              <a:ext uri="{FF2B5EF4-FFF2-40B4-BE49-F238E27FC236}">
                <a16:creationId xmlns:a16="http://schemas.microsoft.com/office/drawing/2014/main" id="{8B25615C-7D3A-4D8E-8ABA-00BBE8F34398}"/>
              </a:ext>
            </a:extLst>
          </p:cNvPr>
          <p:cNvSpPr txBox="1">
            <a:spLocks/>
          </p:cNvSpPr>
          <p:nvPr/>
        </p:nvSpPr>
        <p:spPr>
          <a:xfrm>
            <a:off x="1" y="19925"/>
            <a:ext cx="12065876" cy="92147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Διαθέσιμο  ΕΚΠΑΙΔΕΥΤΙΚΟ ΥΛΙΚΟ για το «Εκπαιδευτικό - διεπιστημονικό Πρόγραμμα Υποστήριξης Γλωσσικού </a:t>
            </a:r>
            <a:r>
              <a:rPr kumimoji="0" lang="el-GR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Γραμματισμού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στη Δευτεροβάθμια Εκπαίδευση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l-GR" sz="2200" b="1" u="sng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ΣΥΝΔΙΔΑΣΚΑΛΙΑ ΔΙΑΘΕΜΑΤΙΚΗ-ΔΙΕΠΙΣΤΗΜΟΝΙΚΗ ΕΚΠΑΙΔΕΥΤΙΚΩΝ ΔΙΑΦΟΡΕΤΙΚΩΝ ΚΛΑΔΩΝ-ΕΙΔΙΚΟΤΗΤΩΝ (ΔΥΟ Ή ΠΟΛΛΩΝ…)</a:t>
            </a:r>
            <a:endParaRPr kumimoji="0" lang="el-GR" sz="22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CBD0F9-D820-45FA-A247-924CFF706EDC}"/>
              </a:ext>
            </a:extLst>
          </p:cNvPr>
          <p:cNvSpPr txBox="1"/>
          <p:nvPr/>
        </p:nvSpPr>
        <p:spPr>
          <a:xfrm>
            <a:off x="5861896" y="5592014"/>
            <a:ext cx="6096000" cy="1111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l-GR" sz="14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Συμπληρωματικό Εκπαιδευτικό Υλικό ανά ειδικότητες Εκπαιδευτικών, Τόμος 1, για το Εκπαιδευτικό-Διεπιστημονικό Πρόγραμμα Υποστήριξης Γλωσσικού </a:t>
            </a:r>
            <a:r>
              <a:rPr kumimoji="0" lang="el-GR" sz="14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Γραμματισμού</a:t>
            </a:r>
            <a:r>
              <a:rPr kumimoji="0" lang="el-GR" sz="1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kumimoji="0" lang="el-GR" sz="14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στη Δευτεροβάθμια Εκπαίδευση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(2021, Ηράκλειο: έκδοση ΠΔΕ Κρήτης, ηλεκτρον. βιβλίο)  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BA737A-92F0-45E2-A349-751C9AC929AF}"/>
              </a:ext>
            </a:extLst>
          </p:cNvPr>
          <p:cNvSpPr txBox="1"/>
          <p:nvPr/>
        </p:nvSpPr>
        <p:spPr>
          <a:xfrm>
            <a:off x="9728817" y="2199223"/>
            <a:ext cx="2229079" cy="157389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ΕΠΙΣΗΣ,  στον </a:t>
            </a:r>
            <a:r>
              <a:rPr kumimoji="0" lang="el-G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ιστότοπο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Προγράμματος: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https://linguiliteracy.wordpress.com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496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1E79C91-1D9D-4CDC-0A41-49DC09EDF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7573" r="3112" b="7573"/>
          <a:stretch/>
        </p:blipFill>
        <p:spPr bwMode="auto">
          <a:xfrm>
            <a:off x="178744" y="321732"/>
            <a:ext cx="7056669" cy="426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897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F81C606-F88B-81EC-06C2-D9944AB70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5963"/>
            <a:ext cx="6594189" cy="162521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FFFFFF"/>
                </a:solidFill>
              </a:rPr>
              <a:t>Μέντορας –Παιδαγωγικός Σύμβουλος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AC902D-55E8-3DD2-6377-63B1B0851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3600" dirty="0">
                <a:solidFill>
                  <a:srgbClr val="FFFFFF"/>
                </a:solidFill>
              </a:rPr>
              <a:t>Γνωστός ο ρόλος από την Οδύσσεια ….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87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9EF82B4-0F9D-AC14-CABD-BC53A344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 sz="31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Semibold"/>
              </a:rPr>
              <a:t>«Παιδαγωγικός Σύμβουλος – Μέντορας» </a:t>
            </a:r>
            <a:br>
              <a:rPr lang="el-GR" sz="31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Semibold"/>
              </a:rPr>
            </a:br>
            <a:r>
              <a:rPr lang="el-GR" sz="31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Semibold"/>
              </a:rPr>
              <a:t>στις σχολικές μονάδες Δευτεροβάθμιας Εκπαίδευσης</a:t>
            </a:r>
            <a:endParaRPr lang="el-GR" sz="3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713705-C827-EA3B-352B-CA4873BE9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4984" y="591344"/>
            <a:ext cx="7802216" cy="57696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</a:rPr>
              <a:t>ΡΟΛΟΣ </a:t>
            </a:r>
            <a:r>
              <a:rPr lang="el-GR" sz="2200" b="1" i="1" dirty="0">
                <a:solidFill>
                  <a:schemeClr val="accent6">
                    <a:lumMod val="75000"/>
                  </a:schemeClr>
                </a:solidFill>
              </a:rPr>
              <a:t>ΥΠΟΣΤΗΡΙΞΗΣ, ΕΜΠΝΕΥΣΗΣ…</a:t>
            </a:r>
          </a:p>
          <a:p>
            <a:pPr marL="0" indent="0">
              <a:buNone/>
            </a:pPr>
            <a:r>
              <a:rPr lang="el-GR" sz="2200" dirty="0">
                <a:solidFill>
                  <a:schemeClr val="accent6">
                    <a:lumMod val="75000"/>
                  </a:schemeClr>
                </a:solidFill>
              </a:rPr>
              <a:t>για κάθε </a:t>
            </a: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</a:rPr>
              <a:t>νεοδιοριζόμενο ή πρόσφατα τοποθετημένο στη σχολική μονάδα </a:t>
            </a:r>
            <a:r>
              <a:rPr lang="el-GR" sz="2200" b="1" u="sng" dirty="0">
                <a:solidFill>
                  <a:schemeClr val="accent6">
                    <a:lumMod val="75000"/>
                  </a:schemeClr>
                </a:solidFill>
              </a:rPr>
              <a:t>μόνιμο ή αναπληρωτή ή ωρομίσθιο </a:t>
            </a: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</a:rPr>
              <a:t>εκπαιδευτικό, </a:t>
            </a:r>
            <a:r>
              <a:rPr lang="el-GR" sz="2200" b="1" u="sng" dirty="0">
                <a:solidFill>
                  <a:schemeClr val="accent6">
                    <a:lumMod val="75000"/>
                  </a:schemeClr>
                </a:solidFill>
              </a:rPr>
              <a:t>με προϋπηρεσία έως πέντε (5) έτη</a:t>
            </a:r>
          </a:p>
          <a:p>
            <a:pPr marL="0" indent="0">
              <a:buNone/>
            </a:pPr>
            <a:r>
              <a:rPr lang="el-GR" sz="2200" b="1" i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l-GR" sz="2200" b="1" i="1" dirty="0">
                <a:solidFill>
                  <a:schemeClr val="accent6">
                    <a:lumMod val="75000"/>
                  </a:schemeClr>
                </a:solidFill>
              </a:rPr>
              <a:t> Με στόχο </a:t>
            </a: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</a:rPr>
              <a:t>την αναβάθμιση της διδασκαλίας και γενικότερα του εκπαιδευτικού έργου</a:t>
            </a:r>
          </a:p>
          <a:p>
            <a:pPr marL="0" indent="0">
              <a:buNone/>
            </a:pPr>
            <a:endParaRPr lang="el-GR" sz="2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sz="2200" b="1" i="1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«γίνεται ο ίδιος πρότυπο προς μίμηση, κατευθύνει, πληροφορεί, εξηγεί, παραινεί, συμβουλεύει, δίδει ερεθίσματα, προτρέπει και ενθαρρύνει τον νέο συνάδελφό του.»</a:t>
            </a:r>
          </a:p>
          <a:p>
            <a:pPr marL="0" indent="0">
              <a:buNone/>
            </a:pPr>
            <a:endParaRPr lang="el-GR" sz="2200" b="0" i="0" u="none" strike="noStrike" baseline="0" dirty="0">
              <a:solidFill>
                <a:schemeClr val="accent6">
                  <a:lumMod val="75000"/>
                </a:schemeClr>
              </a:solidFill>
              <a:latin typeface="MyriadPro-Regular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2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σε άμεση συνεργασία με τον Σύμβουλο Εκπαίδευσης τόσο κατά τον προγραμματισμό όσο και κατά την εφαρμογή των δράσεων υποστήριξης </a:t>
            </a:r>
            <a:r>
              <a:rPr lang="el-GR" sz="2200" b="0" i="0" u="none" strike="noStrike" baseline="0" dirty="0">
                <a:latin typeface="MyriadPro-Regular"/>
              </a:rPr>
              <a:t>που υλοποιεί.</a:t>
            </a:r>
            <a:endParaRPr lang="el-GR" sz="2200" b="1" i="1" dirty="0"/>
          </a:p>
        </p:txBody>
      </p:sp>
    </p:spTree>
    <p:extLst>
      <p:ext uri="{BB962C8B-B14F-4D97-AF65-F5344CB8AC3E}">
        <p14:creationId xmlns:p14="http://schemas.microsoft.com/office/powerpoint/2010/main" val="3530689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4A7DF3F-59EE-3FAC-632C-CB58D0A4A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917" y="279783"/>
            <a:ext cx="4855780" cy="1016387"/>
          </a:xfrm>
        </p:spPr>
        <p:txBody>
          <a:bodyPr anchor="ctr">
            <a:normAutofit fontScale="90000"/>
          </a:bodyPr>
          <a:lstStyle/>
          <a:p>
            <a:r>
              <a:rPr lang="el-GR" sz="1300" dirty="0">
                <a:solidFill>
                  <a:srgbClr val="FFFFFF"/>
                </a:solidFill>
              </a:rPr>
              <a:t> </a:t>
            </a:r>
            <a:br>
              <a:rPr lang="el-GR" sz="1300" dirty="0">
                <a:solidFill>
                  <a:srgbClr val="FFFFFF"/>
                </a:solidFill>
              </a:rPr>
            </a:br>
            <a:r>
              <a:rPr lang="el-GR" sz="4000" dirty="0">
                <a:solidFill>
                  <a:srgbClr val="FFFFFF"/>
                </a:solidFill>
              </a:rPr>
              <a:t>ΦΕΚ Β΄ 4509/25-08-2022 </a:t>
            </a:r>
            <a:br>
              <a:rPr lang="el-GR" sz="4000" dirty="0">
                <a:solidFill>
                  <a:srgbClr val="FFFFFF"/>
                </a:solidFill>
              </a:rPr>
            </a:br>
            <a:r>
              <a:rPr lang="el-GR" sz="4000" dirty="0">
                <a:solidFill>
                  <a:srgbClr val="FFFFFF"/>
                </a:solidFill>
              </a:rPr>
              <a:t>δημοσιεύτηκαν:</a:t>
            </a:r>
            <a:br>
              <a:rPr lang="el-GR" sz="4000" dirty="0">
                <a:solidFill>
                  <a:srgbClr val="FFFFFF"/>
                </a:solidFill>
              </a:rPr>
            </a:br>
            <a:endParaRPr lang="el-GR" sz="4000" dirty="0">
              <a:solidFill>
                <a:srgbClr val="FFFFFF"/>
              </a:solidFill>
            </a:endParaRPr>
          </a:p>
        </p:txBody>
      </p:sp>
      <p:graphicFrame>
        <p:nvGraphicFramePr>
          <p:cNvPr id="14" name="Θέση περιεχομένου 2">
            <a:extLst>
              <a:ext uri="{FF2B5EF4-FFF2-40B4-BE49-F238E27FC236}">
                <a16:creationId xmlns:a16="http://schemas.microsoft.com/office/drawing/2014/main" id="{0D43ED71-28A1-C8D4-B3A1-1F8A7C059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518065"/>
              </p:ext>
            </p:extLst>
          </p:nvPr>
        </p:nvGraphicFramePr>
        <p:xfrm>
          <a:off x="632085" y="1986456"/>
          <a:ext cx="10927829" cy="466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Εικόνα 3">
            <a:extLst>
              <a:ext uri="{FF2B5EF4-FFF2-40B4-BE49-F238E27FC236}">
                <a16:creationId xmlns:a16="http://schemas.microsoft.com/office/drawing/2014/main" id="{73EA242A-7B1A-D977-540B-408CB44D558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989" t="20542" r="26836" b="4588"/>
          <a:stretch/>
        </p:blipFill>
        <p:spPr>
          <a:xfrm>
            <a:off x="9908511" y="269272"/>
            <a:ext cx="2155899" cy="28628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2286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EFA4D4-C934-D33F-CF43-C0D9C1F07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142254"/>
            <a:ext cx="10515600" cy="1325563"/>
          </a:xfrm>
        </p:spPr>
        <p:txBody>
          <a:bodyPr/>
          <a:lstStyle/>
          <a:p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Πόσοι μέντορες; Ποιας ειδικότητας</a:t>
            </a:r>
            <a:r>
              <a:rPr lang="el-GR" dirty="0"/>
              <a:t>;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Ποιος ορίζει; Διάρκεια;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62A3D1-208F-BF61-C18F-EFBFC6C10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467817"/>
            <a:ext cx="10896599" cy="502505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l-GR" sz="24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1 έως και 8 εκπαιδευτικούς= 1 Παιδαγωγικός Σύμβουλος - Μέντορας. </a:t>
            </a:r>
          </a:p>
          <a:p>
            <a:pPr algn="l"/>
            <a:r>
              <a:rPr lang="el-GR" sz="24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Από 9 έως και 16 εκπαιδευτικούς = 2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 </a:t>
            </a:r>
            <a:r>
              <a:rPr lang="el-GR" sz="24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Παιδαγωγικοί Σύμβουλοι - Μέντορες </a:t>
            </a:r>
          </a:p>
          <a:p>
            <a:pPr algn="l"/>
            <a:r>
              <a:rPr lang="el-GR" sz="24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 από 17 και άνω = 3 συνολικά. </a:t>
            </a:r>
          </a:p>
          <a:p>
            <a:pPr marL="0" indent="0" algn="l">
              <a:buNone/>
            </a:pPr>
            <a:r>
              <a:rPr lang="el-GR" sz="240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=============</a:t>
            </a:r>
            <a:endParaRPr lang="el-GR" sz="2400" b="0" i="0" u="none" strike="noStrike" baseline="0" dirty="0">
              <a:solidFill>
                <a:schemeClr val="accent6">
                  <a:lumMod val="75000"/>
                </a:schemeClr>
              </a:solidFill>
              <a:latin typeface="MyriadPro-Regular"/>
            </a:endParaRPr>
          </a:p>
          <a:p>
            <a:pPr marL="0" indent="0" algn="l">
              <a:buNone/>
            </a:pPr>
            <a:r>
              <a:rPr lang="el-GR" sz="24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«Σε περίπτωση που ο Παιδαγωγικός Σύμβουλος - Μέντορας δεν είναι της ίδιας ή παραπλήσιας ειδικότητας μ’ εκείνη του νεοδιόριστου ή νέας τοποθέτησης εκπαιδευτικού, </a:t>
            </a:r>
            <a:r>
              <a:rPr lang="el-GR" sz="2400" b="1" i="1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συνεπικουρείται από έμπειρο και εξαιρετικής υπηρεσιακής και παιδαγωγικής/διδακτικής συνέπειας και επάρκειας </a:t>
            </a:r>
            <a:r>
              <a:rPr lang="el-GR" sz="2400" b="1" i="1" u="sng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εκπαιδευτικό της ειδικότητας </a:t>
            </a:r>
            <a:r>
              <a:rPr lang="el-GR" sz="24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του καθοδηγούμενου εκπαιδευτικού </a:t>
            </a:r>
            <a:r>
              <a:rPr lang="el-GR" sz="2400" b="1" i="0" u="sng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που υποδεικνύει ο/η Διευθυντής/</a:t>
            </a:r>
            <a:r>
              <a:rPr lang="el-GR" sz="2400" b="1" i="0" u="sng" strike="noStrike" baseline="0" dirty="0" err="1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ντρια</a:t>
            </a:r>
            <a:r>
              <a:rPr lang="el-GR" sz="2400" b="1" i="0" u="sng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» </a:t>
            </a:r>
          </a:p>
          <a:p>
            <a:pPr marL="0" indent="0" algn="l">
              <a:buNone/>
            </a:pPr>
            <a:endParaRPr lang="el-GR" sz="2400" b="1" u="sng" dirty="0">
              <a:solidFill>
                <a:schemeClr val="accent6">
                  <a:lumMod val="75000"/>
                </a:schemeClr>
              </a:solidFill>
              <a:latin typeface="MyriadPro-Regular"/>
            </a:endParaRPr>
          </a:p>
          <a:p>
            <a:pPr marL="0" indent="0" algn="l">
              <a:buNone/>
            </a:pPr>
            <a:r>
              <a:rPr lang="el-GR" sz="2400" b="1" u="sng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Τοποθέτηση: από Δ/</a:t>
            </a:r>
            <a:r>
              <a:rPr lang="el-GR" sz="2400" b="1" u="sng" dirty="0" err="1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ντή</a:t>
            </a:r>
            <a:r>
              <a:rPr lang="el-GR" sz="2400" b="1" u="sng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 ή Δ/</a:t>
            </a:r>
            <a:r>
              <a:rPr lang="el-GR" sz="2400" b="1" u="sng" dirty="0" err="1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ντρια</a:t>
            </a:r>
            <a:endParaRPr lang="el-GR" sz="2400" b="1" u="sng" dirty="0">
              <a:solidFill>
                <a:schemeClr val="accent6">
                  <a:lumMod val="75000"/>
                </a:schemeClr>
              </a:solidFill>
              <a:latin typeface="MyriadPro-Regular"/>
            </a:endParaRPr>
          </a:p>
          <a:p>
            <a:pPr marL="0" indent="0" algn="l">
              <a:buNone/>
            </a:pPr>
            <a:r>
              <a:rPr lang="el-GR" sz="2400" b="1" u="sng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Διάρκεια: 1 </a:t>
            </a:r>
            <a:r>
              <a:rPr lang="el-GR" sz="2400" b="1" u="sng" dirty="0" err="1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σχολ</a:t>
            </a:r>
            <a:r>
              <a:rPr lang="el-GR" sz="2400" b="1" u="sng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. έτος</a:t>
            </a:r>
            <a:endParaRPr lang="el-GR" sz="2400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58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16E448-B18C-BC7F-E5E8-B33E3D94B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2" y="9939"/>
            <a:ext cx="11509513" cy="926962"/>
          </a:xfrm>
        </p:spPr>
        <p:txBody>
          <a:bodyPr>
            <a:noAutofit/>
          </a:bodyPr>
          <a:lstStyle/>
          <a:p>
            <a:r>
              <a:rPr lang="el-GR" sz="32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Καθήκοντα και αρμοδιότητες Παιδαγωγικού Συμβ</a:t>
            </a:r>
            <a:r>
              <a:rPr lang="el-GR" sz="3200" b="1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ούλου</a:t>
            </a:r>
            <a:r>
              <a:rPr lang="el-GR" sz="32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-Μέντορα</a:t>
            </a:r>
            <a:endParaRPr lang="el-G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75DCF50C-A847-9F7B-03B4-7261CF522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26" y="824948"/>
            <a:ext cx="10845316" cy="186795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l-GR" sz="390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1.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3400" b="0" dirty="0">
                <a:solidFill>
                  <a:srgbClr val="002060"/>
                </a:solidFill>
                <a:latin typeface="MyriadPro-Regular"/>
              </a:rPr>
              <a:t>«Εντοπίζει τις </a:t>
            </a:r>
            <a:r>
              <a:rPr lang="el-GR" sz="3400" u="sng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MyriadPro-Regular"/>
              </a:rPr>
              <a:t>εκπαιδευτικές και παιδαγωγικές/διδακτικές ανάγκες</a:t>
            </a:r>
            <a:r>
              <a:rPr lang="el-GR" sz="3400" b="0" u="sng" dirty="0">
                <a:solidFill>
                  <a:srgbClr val="002060"/>
                </a:solidFill>
                <a:highlight>
                  <a:srgbClr val="FFFF00"/>
                </a:highlight>
                <a:latin typeface="MyriadPro-Regular"/>
              </a:rPr>
              <a:t> </a:t>
            </a:r>
            <a:r>
              <a:rPr lang="el-GR" sz="3400" b="0" dirty="0">
                <a:solidFill>
                  <a:srgbClr val="002060"/>
                </a:solidFill>
                <a:latin typeface="MyriadPro-Regular"/>
              </a:rPr>
              <a:t>των εν λόγω νέων εκπαιδευτικών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l-GR" sz="3400" b="0" dirty="0">
                <a:solidFill>
                  <a:srgbClr val="002060"/>
                </a:solidFill>
                <a:latin typeface="MyriadPro-Regular"/>
              </a:rPr>
              <a:t>και διοργανώνει μαζί τους </a:t>
            </a:r>
            <a:r>
              <a:rPr lang="el-GR" sz="3400" dirty="0">
                <a:solidFill>
                  <a:srgbClr val="002060"/>
                </a:solidFill>
                <a:latin typeface="MyriadPro-Regular"/>
              </a:rPr>
              <a:t>μια σειρά από προγράμματα </a:t>
            </a:r>
            <a:r>
              <a:rPr lang="el-GR" sz="3400" b="0" dirty="0">
                <a:solidFill>
                  <a:srgbClr val="002060"/>
                </a:solidFill>
                <a:latin typeface="MyriadPro-Regular"/>
              </a:rPr>
              <a:t>για την κάλυψη των αναγκών αυτών»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26AA6B-7522-FC72-6B36-8AAD68637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4936" y="2991678"/>
            <a:ext cx="6036229" cy="3886200"/>
          </a:xfrm>
        </p:spPr>
        <p:txBody>
          <a:bodyPr>
            <a:normAutofit lnSpcReduction="10000"/>
          </a:bodyPr>
          <a:lstStyle/>
          <a:p>
            <a:pPr algn="l">
              <a:buFont typeface="Wingdings" panose="05000000000000000000" pitchFamily="2" charset="2"/>
              <a:buChar char="ü"/>
            </a:pPr>
            <a:r>
              <a:rPr lang="el-GR" sz="24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σταδιακή ενσωμάτωση του νέου συναδέλφου του στο σχολικό πλαίσιο </a:t>
            </a: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και περιβάλλον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πληροφορεί και τον καθοδηγεί ως προς το </a:t>
            </a:r>
            <a:r>
              <a:rPr lang="el-GR" sz="24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διδακτικό έργο του </a:t>
            </a: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και ειδικότερα στη </a:t>
            </a:r>
            <a:r>
              <a:rPr lang="el-GR" sz="24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διαχείριση της διδακτικής ύλης</a:t>
            </a: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,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Προσφέρει </a:t>
            </a:r>
            <a:r>
              <a:rPr lang="el-GR" sz="24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υποστήριξη, καθοδήγηση και εποικοδομητική ανατροφοδότηση.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Κατευθύνει τον ως άνω εκπαιδευτικό ως προς την επίλυση πάσης φύσεως θεμάτων που, τυχόν, ανακύψουν</a:t>
            </a:r>
          </a:p>
          <a:p>
            <a:pPr marL="0" indent="0" algn="l">
              <a:buNone/>
            </a:pPr>
            <a:endParaRPr lang="el-GR" sz="2400" dirty="0">
              <a:solidFill>
                <a:srgbClr val="002060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49318FE-A437-1CB7-9F21-41B9FEA3D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4535" y="2822713"/>
            <a:ext cx="5183188" cy="411956"/>
          </a:xfrm>
        </p:spPr>
        <p:txBody>
          <a:bodyPr>
            <a:noAutofit/>
          </a:bodyPr>
          <a:lstStyle/>
          <a:p>
            <a:r>
              <a:rPr lang="el-GR" i="1" u="sng" dirty="0">
                <a:solidFill>
                  <a:schemeClr val="accent6">
                    <a:lumMod val="75000"/>
                  </a:schemeClr>
                </a:solidFill>
                <a:latin typeface="MyriadPro-Regular"/>
                <a:sym typeface="Wingdings" panose="05000000000000000000" pitchFamily="2" charset="2"/>
              </a:rPr>
              <a:t>στην πράξη πώς υλοποιείται αυτό;;;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351F4EC6-8D22-E183-3ECA-36802D012F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56870" y="3443391"/>
            <a:ext cx="4698518" cy="30261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Συζήτηση, γνωριμία – ανάγκες- προτεραιότητες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Συναντήσεις με θέματα διδακτικά, εκπαιδευτικά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Φιλική, υποστηρικτική στάση</a:t>
            </a:r>
          </a:p>
        </p:txBody>
      </p:sp>
    </p:spTree>
    <p:extLst>
      <p:ext uri="{BB962C8B-B14F-4D97-AF65-F5344CB8AC3E}">
        <p14:creationId xmlns:p14="http://schemas.microsoft.com/office/powerpoint/2010/main" val="26230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Τίτλος 6">
            <a:extLst>
              <a:ext uri="{FF2B5EF4-FFF2-40B4-BE49-F238E27FC236}">
                <a16:creationId xmlns:a16="http://schemas.microsoft.com/office/drawing/2014/main" id="{4D6208D6-933A-0E96-2B49-C4AD5F67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497" y="294538"/>
            <a:ext cx="10873408" cy="1033669"/>
          </a:xfrm>
        </p:spPr>
        <p:txBody>
          <a:bodyPr>
            <a:normAutofit/>
          </a:bodyPr>
          <a:lstStyle/>
          <a:p>
            <a:r>
              <a:rPr lang="el-GR" sz="4000" b="1" dirty="0">
                <a:solidFill>
                  <a:schemeClr val="bg1"/>
                </a:solidFill>
              </a:rPr>
              <a:t>ΔΙΔΑΚΤΙΚΗ ΥΠΟΣΤΗΡΙΞΗ  -Υλοποίηση στην πράξη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7F76A72F-08AD-9DA0-DFC2-3A4B9151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350" y="1825624"/>
            <a:ext cx="11539610" cy="4962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Οργανώνει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2400" dirty="0"/>
              <a:t>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σε συνεργασία τόσο με τον Σύμβουλο Παιδαγωγικής Ευθύνης, όσο και με τον εκπαιδευτικό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</a:rPr>
              <a:t>τουλάχιστον 3 διδασκαλίες </a:t>
            </a: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εντός του διδακτικού έτους, </a:t>
            </a:r>
          </a:p>
          <a:p>
            <a:pPr marL="0" indent="0">
              <a:buNone/>
            </a:pP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οι οποίες θα πραγματοποιούνται από τον: 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α) μέντορα με παρατηρητή τον καθοδηγούμενο εκπαιδευτικό, 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β) καθοδηγούμενο εκπαιδευτικό με παρατηρητή τον μέντορα και 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γ) από κοινού.</a:t>
            </a:r>
          </a:p>
          <a:p>
            <a:pPr marL="0" indent="0">
              <a:buNone/>
            </a:pPr>
            <a:r>
              <a:rPr lang="el-GR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  Σχόλια:  Τι σημαίνει αυτό στην πράξη ως προς τη διδασκαλία;;;</a:t>
            </a:r>
          </a:p>
          <a:p>
            <a:pPr marL="0" indent="0">
              <a:buNone/>
            </a:pP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Διεπιστημονικότητα – συνεργασία ειδικοτήτων – γενικές παιδαγωγικές/διδακτικές αρχές, μοίρασμα καλών πρακτικών, διάλογος-αμοιβαίος εμπλουτισμός…</a:t>
            </a:r>
          </a:p>
          <a:p>
            <a:pPr marL="0" indent="0">
              <a:buNone/>
            </a:pPr>
            <a:endParaRPr lang="el-G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8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321732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763633A-3277-EC4C-481F-10DC26755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744" y="847815"/>
            <a:ext cx="6579910" cy="30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0891"/>
            <a:ext cx="7058307" cy="1964266"/>
          </a:xfrm>
          <a:prstGeom prst="rect">
            <a:avLst/>
          </a:prstGeom>
          <a:solidFill>
            <a:srgbClr val="3D3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4DD5463-8B64-66E5-A8C8-6DBAF080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5963"/>
            <a:ext cx="6594189" cy="1625210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FFFFFF"/>
                </a:solidFill>
              </a:rPr>
              <a:t>2. Σχέσεις με γονείς και μαθητές….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482D07-10DA-0EFF-1684-0A68D4FF3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833497" cy="4852362"/>
          </a:xfrm>
        </p:spPr>
        <p:txBody>
          <a:bodyPr anchor="ctr">
            <a:normAutofit/>
          </a:bodyPr>
          <a:lstStyle/>
          <a:p>
            <a:r>
              <a:rPr lang="el-GR" sz="3200" b="1" i="0" u="none" strike="noStrike" baseline="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MyriadPro-Regular"/>
              </a:rPr>
              <a:t>Ο Μέντορας καθοδηγεί</a:t>
            </a:r>
            <a:r>
              <a:rPr lang="el-GR" sz="32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yriadPro-Regular"/>
              </a:rPr>
              <a:t> </a:t>
            </a:r>
            <a:r>
              <a:rPr lang="el-GR" sz="3200" b="1" i="0" u="none" strike="noStrike" baseline="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MyriadPro-Regular"/>
              </a:rPr>
              <a:t>για τον ορθό τρόπο επικοινωνίας </a:t>
            </a:r>
          </a:p>
          <a:p>
            <a:r>
              <a:rPr lang="el-GR" sz="3200" b="1" i="0" u="none" strike="noStrike" baseline="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MyriadPro-Regular"/>
              </a:rPr>
              <a:t>με τους γονείς/κηδεμόνες και τους μαθητές.</a:t>
            </a:r>
            <a:endParaRPr lang="el-GR" sz="3200" b="1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305155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D12DDC-25A0-BC3D-0DE6-1E556F09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Άλλα πρακτικά θέματα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4C2630-1763-F952-61D5-DE77CE804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el-GR" sz="2400" b="0" i="0" u="none" strike="noStrike" baseline="0" dirty="0">
                <a:latin typeface="MyriadPro-Regular"/>
              </a:rPr>
              <a:t>Στο τέλος του διδακτικού </a:t>
            </a:r>
            <a:r>
              <a:rPr lang="el-GR" sz="2400" b="1" i="0" u="sng" strike="noStrike" baseline="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MyriadPro-Regular"/>
              </a:rPr>
              <a:t>έτους  συντάσσει ετήσια έκθεση</a:t>
            </a:r>
            <a:r>
              <a:rPr lang="el-GR" sz="2400" b="0" i="0" u="none" strike="noStrike" baseline="0" dirty="0">
                <a:latin typeface="MyriadPro-Regular"/>
              </a:rPr>
              <a:t>, </a:t>
            </a: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με τις ενέργειες από μέρους του κατά τη διάρκεια της σχολικής χρονιάς.</a:t>
            </a:r>
          </a:p>
          <a:p>
            <a:pPr algn="l"/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Η έκθεση υποβάλλεται στον/στη Διευθυντή/</a:t>
            </a:r>
            <a:r>
              <a:rPr lang="el-GR" sz="2400" b="0" i="0" u="none" strike="noStrike" baseline="0" dirty="0" err="1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ντρια</a:t>
            </a: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 .</a:t>
            </a:r>
          </a:p>
          <a:p>
            <a:pPr algn="l"/>
            <a:endParaRPr lang="el-GR" sz="2400" dirty="0">
              <a:latin typeface="MyriadPro-Regular"/>
            </a:endParaRPr>
          </a:p>
          <a:p>
            <a:pPr algn="l">
              <a:buFont typeface="Wingdings" panose="05000000000000000000" pitchFamily="2" charset="2"/>
              <a:buChar char="v"/>
            </a:pPr>
            <a:r>
              <a:rPr lang="el-GR" sz="24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MyriadPro-Regular"/>
              </a:rPr>
              <a:t>ασκεί τα καθήκοντά του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εκτός του διδακτικού ωραρίου του,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Αλλά εντός του εργασιακού ωραρίου του </a:t>
            </a:r>
          </a:p>
          <a:p>
            <a:pPr algn="l">
              <a:buFont typeface="Wingdings" panose="05000000000000000000" pitchFamily="2" charset="2"/>
              <a:buChar char="ü"/>
            </a:pP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και δεν απαλλάσσεται από </a:t>
            </a:r>
            <a:r>
              <a:rPr lang="el-GR" sz="2400" b="0" i="0" u="none" strike="noStrike" baseline="0" dirty="0" err="1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εξωδιδακτικές</a:t>
            </a: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 εργασίες και εφημερίες</a:t>
            </a:r>
            <a:r>
              <a:rPr lang="el-GR" sz="18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.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10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E65FB92-4CE5-EDCA-8966-F01BDC86E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Όμιλοι ….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36C34B7-0081-A553-64AC-0F1AD04F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μέχρι </a:t>
            </a:r>
            <a:r>
              <a:rPr lang="el-GR" dirty="0">
                <a:highlight>
                  <a:srgbClr val="FFFF00"/>
                </a:highlight>
              </a:rPr>
              <a:t>την 25η Σεπτεμβρίου </a:t>
            </a:r>
            <a:r>
              <a:rPr lang="el-GR" dirty="0"/>
              <a:t>κάθε σχολικού έτους, προτείνονται τα θέματα των ομίλων </a:t>
            </a:r>
          </a:p>
          <a:p>
            <a:r>
              <a:rPr lang="el-GR" dirty="0"/>
              <a:t>Οι δηλώσεις ενδιαφέροντος συμμετοχής υποβάλλονται από τους γονείς/κηδεμόνες των μαθητών/τριών ή τους ίδιους, εφόσον είναι</a:t>
            </a:r>
          </a:p>
          <a:p>
            <a:r>
              <a:rPr lang="el-GR" dirty="0"/>
              <a:t>ενήλικοι/</a:t>
            </a:r>
            <a:r>
              <a:rPr lang="el-GR" dirty="0" err="1"/>
              <a:t>ες</a:t>
            </a:r>
            <a:r>
              <a:rPr lang="el-GR" dirty="0"/>
              <a:t>, μέχρι </a:t>
            </a:r>
            <a:r>
              <a:rPr lang="el-GR" dirty="0">
                <a:highlight>
                  <a:srgbClr val="FFFF00"/>
                </a:highlight>
              </a:rPr>
              <a:t>τις 5 Οκτωβρίου</a:t>
            </a:r>
          </a:p>
          <a:p>
            <a:pPr algn="l"/>
            <a:r>
              <a:rPr lang="el-GR" dirty="0"/>
              <a:t>Η λειτουργία των ομίλων αρχίζει στις </a:t>
            </a:r>
            <a:r>
              <a:rPr lang="el-GR" dirty="0">
                <a:highlight>
                  <a:srgbClr val="FFFF00"/>
                </a:highlight>
              </a:rPr>
              <a:t>15 Οκτωβρίου </a:t>
            </a:r>
            <a:r>
              <a:rPr lang="el-GR" dirty="0"/>
              <a:t>και ολοκληρώνεται δύο εβδομάδες πριν από τη λήξη των μαθημάτων.</a:t>
            </a:r>
          </a:p>
        </p:txBody>
      </p:sp>
    </p:spTree>
    <p:extLst>
      <p:ext uri="{BB962C8B-B14F-4D97-AF65-F5344CB8AC3E}">
        <p14:creationId xmlns:p14="http://schemas.microsoft.com/office/powerpoint/2010/main" val="15303338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095D3F-BEC3-6EDB-C146-4D86A983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/>
                </a:solidFill>
              </a:rPr>
              <a:t>Πόσοι μαθητές; Πότε λειτουργούν;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501569-E003-DD33-DB32-25F1F8E9B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002060"/>
                </a:solidFill>
              </a:rPr>
              <a:t>Μαθητές: 6-12 (συνεχίζουν αν μείνουν 5 μαθητές)</a:t>
            </a:r>
          </a:p>
          <a:p>
            <a:pPr algn="l"/>
            <a:r>
              <a:rPr lang="el-GR" dirty="0">
                <a:solidFill>
                  <a:srgbClr val="002060"/>
                </a:solidFill>
              </a:rPr>
              <a:t>λειτουργούν μετά το κανονικό ημερήσιο πρόγραμμα, σε ωράριο που καθορίζεται σε κάθε σχολείο </a:t>
            </a:r>
            <a:r>
              <a:rPr lang="el-GR" sz="2800" b="0" i="0" u="none" strike="noStrike" baseline="0" dirty="0">
                <a:solidFill>
                  <a:srgbClr val="002060"/>
                </a:solidFill>
                <a:latin typeface="MyriadPro-Regular"/>
              </a:rPr>
              <a:t>κατόπιν σχετικής ενημέρωσης του Σχολικού Συμβουλίου και της οικείας δημοτικής αρχής.</a:t>
            </a:r>
          </a:p>
          <a:p>
            <a:pPr algn="l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0432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2AF8C9-9B5C-BA41-3564-5FFE6835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/>
                </a:solidFill>
              </a:rPr>
              <a:t>Περιεχόμενο - αντικείμενα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AB5993-817D-AE6A-E3ED-D2FE3079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825624"/>
            <a:ext cx="10876722" cy="5032375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Ελεύθερη έκφραση και ψυχαγωγία με αντικείμενα σχετιζόμενα, μεταξύ άλλων, με τον αθλητισμό, τα ομαδικά αθλήματα, τους παραδοσιακούς ή μοντέρνους χορούς, τη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χοροκινητική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 έκφραση, τις εικαστικές τέχνες, τις χειροτεχνίες και κατασκευές, την εκμάθηση μουσικών οργάνων, την εκπαιδευτική ρομποτική, τα πνευματικά παιχνίδια και παζλ, τα παραδοσιακά παιχνίδια, τις επιστημονικές κατασκευές - πειράματα, τα μαθηματικά παιχνίδια, τη ρητορική τέχνη και δημιουργική γραφή, το ασφαλές και δημιουργικό διαδίκτυο, τη διαπολιτισμική παιδεία, την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πολιτειότητα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 και </a:t>
            </a:r>
            <a:r>
              <a:rPr kumimoji="0" lang="el-GR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πολιτότητα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, τον εθελοντισμό, την παιδική επιχειρηματικότητα, τη δημιουργία εφημερίδας. επιπλέον, να δραστηριοποιούνται στην οργάνωση πολιτιστικών εκδηλώσεων, κοινωνικών-βιωματικών και περιβαλλοντικών δράσεων, τη συγκρότηση χορωδίας, θεατρικής ομάδας και μαθητικής ορχήστρας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MyriadPro-Regular"/>
                <a:ea typeface="+mn-ea"/>
                <a:cs typeface="+mn-cs"/>
              </a:rPr>
              <a:t>  Οι όμιλοι δεν πρέπει να έχουν τον χαρακτήρα της επέκτασης, ενίσχυσης και προετοιμασίας των μαθημάτων του Ωρολογίου Προγράμματος («φροντιστηριακό» χαρακτήρα).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24922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ABD3F1-A774-AA29-5640-6C3B2C7B1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chemeClr val="accent1"/>
                </a:solidFill>
              </a:rPr>
              <a:t>Παρακολούθηση  και βεβαίωση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l-GR" b="1" dirty="0">
                <a:solidFill>
                  <a:schemeClr val="accent1"/>
                </a:solidFill>
              </a:rPr>
              <a:t>ομίλου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91A3B2-9463-0BC6-00FE-00AE9BA44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Για να θεωρηθεί επιτυχής η συμμετοχή των μαθητών/τριών στον όμιλο απαιτείται: </a:t>
            </a:r>
          </a:p>
          <a:p>
            <a:pPr algn="l"/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α) συστηματική παρακολούθηση. </a:t>
            </a:r>
          </a:p>
          <a:p>
            <a:pPr marL="0" indent="0" algn="l">
              <a:buNone/>
            </a:pP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Ο/Η μαθητής/</a:t>
            </a:r>
            <a:r>
              <a:rPr lang="el-GR" sz="2400" b="0" i="0" u="none" strike="noStrike" baseline="0" dirty="0" err="1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τρια</a:t>
            </a: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 δεν μπορεί να απουσιάσει πάνω από οκτώ (8) ή δεκαέξι (16) διδακτικές ώρες ετησίως, ανάλογα με το αν η διάρκεια του προγράμματος είναι τριάντα έξι (36) ή εβδομήντα δύο (72) ώρες, </a:t>
            </a:r>
          </a:p>
          <a:p>
            <a:pPr marL="0" indent="0" algn="l">
              <a:buNone/>
            </a:pPr>
            <a:endParaRPr lang="el-GR" sz="2400" dirty="0">
              <a:solidFill>
                <a:schemeClr val="accent5">
                  <a:lumMod val="50000"/>
                </a:schemeClr>
              </a:solidFill>
              <a:latin typeface="MyriadPro-Regular"/>
            </a:endParaRPr>
          </a:p>
          <a:p>
            <a:pPr marL="0" indent="0" algn="l">
              <a:buNone/>
            </a:pP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β) εκπόνηση εργασιών ή και πραγματοποίηση οποιουδήποτε άλλου έργου τους ανατεθεί από τον/την υπεύθυνο/η του ομίλου</a:t>
            </a:r>
          </a:p>
          <a:p>
            <a:pPr algn="l"/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Μετά την επιτυχή ολοκλήρωση της παρακολούθησης του ομίλου ο/η μαθητής/</a:t>
            </a:r>
            <a:r>
              <a:rPr lang="el-GR" sz="2400" b="0" i="0" u="none" strike="noStrike" baseline="0" dirty="0" err="1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τρια</a:t>
            </a: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 </a:t>
            </a:r>
            <a:r>
              <a:rPr lang="el-GR" sz="24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λαμβάνει βεβαίωση επιτυχούς συμμετοχής </a:t>
            </a: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σ’ αυτόν, την οποία υπογράφουν ο/η Διευθυντής/</a:t>
            </a:r>
            <a:r>
              <a:rPr lang="el-GR" sz="2400" b="0" i="0" u="none" strike="noStrike" baseline="0" dirty="0" err="1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ντρια</a:t>
            </a:r>
            <a:r>
              <a:rPr lang="el-GR" sz="2400" b="0" i="0" u="none" strike="noStrike" baseline="0" dirty="0">
                <a:solidFill>
                  <a:schemeClr val="accent5">
                    <a:lumMod val="50000"/>
                  </a:schemeClr>
                </a:solidFill>
                <a:latin typeface="MyriadPro-Regular"/>
              </a:rPr>
              <a:t> και ο/η υπεύθυνος/η του ομίλου.</a:t>
            </a:r>
            <a:endParaRPr lang="el-GR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31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ΠΙΝΑΚΑΣ ΤΥΠΟΥ ALMOND TREE HM7193.03 70X45X3 εκ.">
            <a:extLst>
              <a:ext uri="{FF2B5EF4-FFF2-40B4-BE49-F238E27FC236}">
                <a16:creationId xmlns:a16="http://schemas.microsoft.com/office/drawing/2014/main" id="{FFF5C42E-A143-B5F4-614C-A65A80BEE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1" r="-1" b="1957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268DF1-7ED8-A299-5F16-9449C1546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199" y="2434201"/>
            <a:ext cx="3423921" cy="2960759"/>
          </a:xfrm>
        </p:spPr>
        <p:txBody>
          <a:bodyPr>
            <a:normAutofit/>
          </a:bodyPr>
          <a:lstStyle/>
          <a:p>
            <a:r>
              <a:rPr lang="el-GR" sz="2400" b="1" i="1" dirty="0">
                <a:solidFill>
                  <a:schemeClr val="accent2">
                    <a:lumMod val="75000"/>
                  </a:schemeClr>
                </a:solidFill>
              </a:rPr>
              <a:t>Καλή δύναμη!!!</a:t>
            </a:r>
          </a:p>
          <a:p>
            <a:pPr marL="0" indent="0">
              <a:buNone/>
            </a:pPr>
            <a:endParaRPr lang="el-GR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2400" b="1" i="1" dirty="0">
                <a:solidFill>
                  <a:schemeClr val="accent2">
                    <a:lumMod val="75000"/>
                  </a:schemeClr>
                </a:solidFill>
              </a:rPr>
              <a:t>Ευχαριστώ πολύ για τη συνεργασία μας!!!</a:t>
            </a:r>
          </a:p>
          <a:p>
            <a:pPr marL="0" indent="0" algn="ctr">
              <a:buNone/>
            </a:pPr>
            <a:r>
              <a:rPr lang="el-GR" sz="2400" b="1" i="1" dirty="0">
                <a:solidFill>
                  <a:schemeClr val="accent2">
                    <a:lumMod val="75000"/>
                  </a:schemeClr>
                </a:solidFill>
              </a:rPr>
              <a:t>Λιάνα Καλοκύρη</a:t>
            </a:r>
          </a:p>
        </p:txBody>
      </p:sp>
    </p:spTree>
    <p:extLst>
      <p:ext uri="{BB962C8B-B14F-4D97-AF65-F5344CB8AC3E}">
        <p14:creationId xmlns:p14="http://schemas.microsoft.com/office/powerpoint/2010/main" val="75205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F8EE45-1E47-1DB7-0088-995FDB862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4" y="255795"/>
            <a:ext cx="1098936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>
                <a:solidFill>
                  <a:srgbClr val="990033"/>
                </a:solidFill>
              </a:rPr>
              <a:t>     </a:t>
            </a:r>
            <a:r>
              <a:rPr lang="el-GR" sz="4000" dirty="0">
                <a:solidFill>
                  <a:srgbClr val="990033"/>
                </a:solidFill>
              </a:rPr>
              <a:t>ΦΕΚ Β΄ 4509/25-08-2022 </a:t>
            </a:r>
            <a:br>
              <a:rPr lang="el-GR" sz="4000" dirty="0">
                <a:solidFill>
                  <a:srgbClr val="990033"/>
                </a:solidFill>
              </a:rPr>
            </a:br>
            <a:r>
              <a:rPr lang="el-GR" sz="4000" dirty="0">
                <a:solidFill>
                  <a:srgbClr val="990033"/>
                </a:solidFill>
              </a:rPr>
              <a:t> </a:t>
            </a:r>
            <a:r>
              <a:rPr lang="el-GR" sz="4000" dirty="0" err="1">
                <a:solidFill>
                  <a:srgbClr val="990033"/>
                </a:solidFill>
              </a:rPr>
              <a:t>Αριθμ</a:t>
            </a:r>
            <a:r>
              <a:rPr lang="el-GR" sz="4000" dirty="0">
                <a:solidFill>
                  <a:srgbClr val="990033"/>
                </a:solidFill>
              </a:rPr>
              <a:t>. Φ12/102913/ΓΔ4</a:t>
            </a:r>
            <a:br>
              <a:rPr lang="el-GR" sz="4000" dirty="0">
                <a:solidFill>
                  <a:srgbClr val="990033"/>
                </a:solidFill>
              </a:rPr>
            </a:br>
            <a:r>
              <a:rPr lang="el-GR" sz="4000" dirty="0">
                <a:solidFill>
                  <a:srgbClr val="990033"/>
                </a:solidFill>
              </a:rPr>
              <a:t>             </a:t>
            </a:r>
            <a:r>
              <a:rPr lang="el-GR" sz="4000" dirty="0" err="1">
                <a:solidFill>
                  <a:srgbClr val="990033"/>
                </a:solidFill>
              </a:rPr>
              <a:t>Ενδοσχολικός</a:t>
            </a:r>
            <a:r>
              <a:rPr lang="el-GR" sz="4000" dirty="0">
                <a:solidFill>
                  <a:srgbClr val="990033"/>
                </a:solidFill>
              </a:rPr>
              <a:t> Συντονιστής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FC6363-0724-B456-A895-18E448F81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66" y="1179580"/>
            <a:ext cx="2743200" cy="48560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rgbClr val="002060"/>
                </a:solidFill>
              </a:rPr>
              <a:t>συντονίζουν και υποστηρίζουν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</a:rPr>
              <a:t>τους εκπαιδευτικούς στο έργο τους,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2060"/>
                </a:solidFill>
              </a:rPr>
              <a:t>καθώς και τις προσπάθειες της Διεύθυνσης </a:t>
            </a:r>
          </a:p>
          <a:p>
            <a:pPr marL="0" indent="0">
              <a:buNone/>
            </a:pPr>
            <a:r>
              <a:rPr lang="el-GR" dirty="0">
                <a:solidFill>
                  <a:srgbClr val="990033"/>
                </a:solidFill>
              </a:rPr>
              <a:t>κάθε σχολικής μονάδας</a:t>
            </a:r>
          </a:p>
          <a:p>
            <a:pPr marL="0" indent="0">
              <a:buNone/>
            </a:pPr>
            <a:r>
              <a:rPr lang="el-GR" dirty="0"/>
              <a:t>να την ενισχύσουν</a:t>
            </a:r>
          </a:p>
          <a:p>
            <a:pPr marL="0" indent="0">
              <a:buNone/>
            </a:pPr>
            <a:r>
              <a:rPr lang="el-GR" dirty="0">
                <a:solidFill>
                  <a:srgbClr val="990033"/>
                </a:solidFill>
              </a:rPr>
              <a:t>ως επαγγελματική κοινότητα μάθησης και ανάπτυξης</a:t>
            </a:r>
            <a:r>
              <a:rPr lang="el-GR" dirty="0"/>
              <a:t>.</a:t>
            </a: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FDDE6699-BC25-D465-8F60-4395A3B48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462421"/>
              </p:ext>
            </p:extLst>
          </p:nvPr>
        </p:nvGraphicFramePr>
        <p:xfrm>
          <a:off x="3140765" y="1716295"/>
          <a:ext cx="8554277" cy="488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607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4CE0CC-5BDA-B007-6D1A-3D044B07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ΣΥΝΔΥΑΣΜΟΙ ΡΟΛΩΝ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1F7836-5885-6D40-ADEC-20E2C7272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586" y="1477406"/>
            <a:ext cx="10515600" cy="4351338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ΕΠΙΤΡΕΠΕΤΑΙ ΝΑ ΑΝΑΤΕΘΟΥΝ</a:t>
            </a:r>
          </a:p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στον ίδιο εκπαιδευτικό καθήκοντα τόσο Συντονιστή Τάξεων όσο και Συντονιστή Γνωστικών Πεδίων</a:t>
            </a:r>
          </a:p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παράλληλα, καθήκοντα Παιδαγωγικού Συμβούλου - Μέντορα.</a:t>
            </a:r>
          </a:p>
          <a:p>
            <a:pPr marL="0" indent="0">
              <a:buNone/>
            </a:pP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accent2">
                    <a:lumMod val="50000"/>
                  </a:schemeClr>
                </a:solidFill>
              </a:rPr>
              <a:t>ΔΙΑΡΚΕΙΑ ΘΗΤΕΙΑΣ </a:t>
            </a:r>
          </a:p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1 σχολικό έτος</a:t>
            </a:r>
          </a:p>
          <a:p>
            <a:pPr marL="0" indent="0">
              <a:buNone/>
            </a:pP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ΠΟΙΟΣ ΑΝΑΘΕΤΕΙ</a:t>
            </a:r>
          </a:p>
          <a:p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Ο Δ/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ντής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 ή η Δ/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</a:rPr>
              <a:t>ντρια</a:t>
            </a:r>
            <a:endParaRPr lang="el-G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συνδιδασκαλία Archives - fresh-education">
            <a:extLst>
              <a:ext uri="{FF2B5EF4-FFF2-40B4-BE49-F238E27FC236}">
                <a16:creationId xmlns:a16="http://schemas.microsoft.com/office/drawing/2014/main" id="{F72633AA-BA2F-8E5D-C537-38BF9AEEE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9845" y="3279227"/>
            <a:ext cx="3042083" cy="239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55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932F8A9-9847-8FB9-E7D4-06D4CC3D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843" y="1262464"/>
            <a:ext cx="3240506" cy="4064628"/>
          </a:xfrm>
        </p:spPr>
        <p:txBody>
          <a:bodyPr>
            <a:normAutofit/>
          </a:bodyPr>
          <a:lstStyle/>
          <a:p>
            <a:r>
              <a:rPr lang="el-GR" sz="4100" i="1" dirty="0">
                <a:solidFill>
                  <a:srgbClr val="FFFFFF"/>
                </a:solidFill>
              </a:rPr>
              <a:t>Συνοπτικά…. </a:t>
            </a:r>
            <a:br>
              <a:rPr lang="el-GR" sz="4100" dirty="0">
                <a:solidFill>
                  <a:srgbClr val="FFFFFF"/>
                </a:solidFill>
              </a:rPr>
            </a:br>
            <a:r>
              <a:rPr lang="el-GR" sz="4100" b="1" dirty="0">
                <a:solidFill>
                  <a:srgbClr val="FFFFFF"/>
                </a:solidFill>
              </a:rPr>
              <a:t>Καθήκοντα και αρμοδιότητες </a:t>
            </a:r>
            <a:r>
              <a:rPr lang="el-GR" sz="4100" b="1" dirty="0" err="1">
                <a:solidFill>
                  <a:srgbClr val="FFFFFF"/>
                </a:solidFill>
              </a:rPr>
              <a:t>Ενδοσχολικού</a:t>
            </a:r>
            <a:r>
              <a:rPr lang="el-GR" sz="4100" b="1" dirty="0">
                <a:solidFill>
                  <a:srgbClr val="FFFFFF"/>
                </a:solidFill>
              </a:rPr>
              <a:t> Συντονιστή</a:t>
            </a:r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155F60-89EE-FA47-ACB3-2CDA10E16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979" y="5738970"/>
            <a:ext cx="4172607" cy="8100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sz="5100" b="1" dirty="0">
                <a:solidFill>
                  <a:srgbClr val="002060"/>
                </a:solidFill>
              </a:rPr>
              <a:t>ΣΥΝΑΝΤΗΣΕΙΣ ΕΚΠΑΙΔΕΥΤΙΚΩΝ</a:t>
            </a:r>
          </a:p>
          <a:p>
            <a:pPr marL="0" indent="0">
              <a:buNone/>
            </a:pPr>
            <a:r>
              <a:rPr lang="el-GR" sz="5100" b="1" dirty="0">
                <a:solidFill>
                  <a:srgbClr val="002060"/>
                </a:solidFill>
              </a:rPr>
              <a:t>1 ανά μήνα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550E8A7-5578-4F76-B339-F6D3F50C37F3}"/>
              </a:ext>
            </a:extLst>
          </p:cNvPr>
          <p:cNvSpPr txBox="1">
            <a:spLocks/>
          </p:cNvSpPr>
          <p:nvPr/>
        </p:nvSpPr>
        <p:spPr>
          <a:xfrm>
            <a:off x="5201151" y="1205836"/>
            <a:ext cx="6823608" cy="6936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2. </a:t>
            </a:r>
            <a:r>
              <a:rPr lang="el-GR" sz="2400" b="1" dirty="0">
                <a:solidFill>
                  <a:srgbClr val="990033"/>
                </a:solidFill>
              </a:rPr>
              <a:t>ΕΠΟΠΤΕΙΑ ΠΡΟΓΡΑΜΜΑΤΙΣΜΟΥ ΥΛΗΣ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7E956-7EAD-E5FA-DFEA-4E14CD3B16C3}"/>
              </a:ext>
            </a:extLst>
          </p:cNvPr>
          <p:cNvSpPr txBox="1"/>
          <p:nvPr/>
        </p:nvSpPr>
        <p:spPr>
          <a:xfrm>
            <a:off x="5190275" y="141546"/>
            <a:ext cx="6834483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ΥΠΟΣΤΗΡΙΞΗ – ΣΥΝΤΟΝΙΣΜΟΣ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εκπαιδευτικών ανά ομάδες τάξεων/ειδικοτήτων</a:t>
            </a:r>
            <a:endParaRPr lang="el-GR" sz="2400" dirty="0">
              <a:solidFill>
                <a:srgbClr val="990033"/>
              </a:solidFill>
            </a:endParaRPr>
          </a:p>
        </p:txBody>
      </p:sp>
      <p:sp>
        <p:nvSpPr>
          <p:cNvPr id="6" name="Θέση περιεχομένου 3">
            <a:extLst>
              <a:ext uri="{FF2B5EF4-FFF2-40B4-BE49-F238E27FC236}">
                <a16:creationId xmlns:a16="http://schemas.microsoft.com/office/drawing/2014/main" id="{2AD4B9EA-6AFF-3A13-6B3F-768945B9733D}"/>
              </a:ext>
            </a:extLst>
          </p:cNvPr>
          <p:cNvSpPr txBox="1">
            <a:spLocks/>
          </p:cNvSpPr>
          <p:nvPr/>
        </p:nvSpPr>
        <p:spPr>
          <a:xfrm>
            <a:off x="5201151" y="2020068"/>
            <a:ext cx="6823608" cy="7824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b="1" dirty="0">
                <a:solidFill>
                  <a:srgbClr val="990033"/>
                </a:solidFill>
              </a:rPr>
              <a:t>3</a:t>
            </a:r>
            <a:r>
              <a:rPr lang="el-GR" sz="3400" b="1" dirty="0">
                <a:solidFill>
                  <a:srgbClr val="990033"/>
                </a:solidFill>
              </a:rPr>
              <a:t>. ΣΧΕΔΙΑΣΜΟΣ – ΟΡΓΑΝΩΣΗ ΔΙΔΑΣΚΑΛΙΩΝ </a:t>
            </a:r>
            <a:r>
              <a:rPr lang="el-GR" b="1" dirty="0">
                <a:solidFill>
                  <a:srgbClr val="990033"/>
                </a:solidFill>
              </a:rPr>
              <a:t>και ΔΡΑΣΕΩΝ ΕΠΑΓΓΕΛΜΑΤΙΚΗΣ ΑΝΑΠΤΥΞΗΣ ΤΩΝ ΕΚΠΑΙΔΕΥΤΙΚΩΝ</a:t>
            </a:r>
          </a:p>
        </p:txBody>
      </p:sp>
      <p:sp>
        <p:nvSpPr>
          <p:cNvPr id="7" name="Θέση περιεχομένου 3">
            <a:extLst>
              <a:ext uri="{FF2B5EF4-FFF2-40B4-BE49-F238E27FC236}">
                <a16:creationId xmlns:a16="http://schemas.microsoft.com/office/drawing/2014/main" id="{609FD27E-7A0E-02D2-AC71-40E40FE9A627}"/>
              </a:ext>
            </a:extLst>
          </p:cNvPr>
          <p:cNvSpPr txBox="1">
            <a:spLocks/>
          </p:cNvSpPr>
          <p:nvPr/>
        </p:nvSpPr>
        <p:spPr>
          <a:xfrm>
            <a:off x="5201151" y="2815998"/>
            <a:ext cx="6823608" cy="8641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 startAt="4"/>
            </a:pPr>
            <a:r>
              <a:rPr lang="el-GR" sz="2400" b="1" dirty="0">
                <a:solidFill>
                  <a:srgbClr val="990033"/>
                </a:solidFill>
              </a:rPr>
              <a:t>ΚΑΙΝΟΤΟΜΙΕΣ ΣΤΗ ΔΙΔΑΣΚΑΛΙΑ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2400" b="1" dirty="0">
                <a:solidFill>
                  <a:srgbClr val="990033"/>
                </a:solidFill>
              </a:rPr>
              <a:t>ΕΙΣΗΓΗΣΗ-ΕΦΑΡΜΟΓΗ- ΑΞΙΟΛΟΓΗΣΗ</a:t>
            </a:r>
          </a:p>
        </p:txBody>
      </p:sp>
      <p:sp>
        <p:nvSpPr>
          <p:cNvPr id="9" name="Θέση περιεχομένου 3">
            <a:extLst>
              <a:ext uri="{FF2B5EF4-FFF2-40B4-BE49-F238E27FC236}">
                <a16:creationId xmlns:a16="http://schemas.microsoft.com/office/drawing/2014/main" id="{E1C88DAE-EE97-DCB6-6289-40F6B3423345}"/>
              </a:ext>
            </a:extLst>
          </p:cNvPr>
          <p:cNvSpPr txBox="1">
            <a:spLocks/>
          </p:cNvSpPr>
          <p:nvPr/>
        </p:nvSpPr>
        <p:spPr>
          <a:xfrm>
            <a:off x="5190277" y="3766920"/>
            <a:ext cx="6867072" cy="794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dirty="0"/>
              <a:t> </a:t>
            </a:r>
            <a:r>
              <a:rPr lang="el-GR" sz="2400" b="1" dirty="0">
                <a:solidFill>
                  <a:srgbClr val="990033"/>
                </a:solidFill>
              </a:rPr>
              <a:t>5. ΕΠΟΠΤΕΙΑ ΠΡΟΓΡΑΜΜΑΤΙΣΜΟΥ  ΤΩΝ ΔΙΑΔΙΚΑΣΙΩΝ ΑΞΙΟΛΟΓΗΣΗΣ ΤΩΝ ΜΑΘΗΤΩΝ</a:t>
            </a:r>
          </a:p>
        </p:txBody>
      </p:sp>
      <p:sp>
        <p:nvSpPr>
          <p:cNvPr id="11" name="Θέση περιεχομένου 3">
            <a:extLst>
              <a:ext uri="{FF2B5EF4-FFF2-40B4-BE49-F238E27FC236}">
                <a16:creationId xmlns:a16="http://schemas.microsoft.com/office/drawing/2014/main" id="{D07F9BC2-FAE7-0606-E4B8-D439F3805E39}"/>
              </a:ext>
            </a:extLst>
          </p:cNvPr>
          <p:cNvSpPr txBox="1">
            <a:spLocks/>
          </p:cNvSpPr>
          <p:nvPr/>
        </p:nvSpPr>
        <p:spPr>
          <a:xfrm>
            <a:off x="5222866" y="4594966"/>
            <a:ext cx="6867073" cy="470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eriod" startAt="6"/>
            </a:pPr>
            <a:r>
              <a:rPr lang="el-GR" sz="2400" b="1" dirty="0">
                <a:solidFill>
                  <a:srgbClr val="990033"/>
                </a:solidFill>
              </a:rPr>
              <a:t>ΣΥΝΕΡΓΑΣΙΑ ΜΕ ΣΥΜΒΟΥΛΟ ΣΧΟΛΙΚΗΣ ΖΩΗΣ</a:t>
            </a:r>
          </a:p>
        </p:txBody>
      </p:sp>
      <p:sp>
        <p:nvSpPr>
          <p:cNvPr id="21" name="Βέλος: Κάτω 20">
            <a:extLst>
              <a:ext uri="{FF2B5EF4-FFF2-40B4-BE49-F238E27FC236}">
                <a16:creationId xmlns:a16="http://schemas.microsoft.com/office/drawing/2014/main" id="{9AEAB81E-DDF8-7D6B-15CD-2F9B8661605B}"/>
              </a:ext>
            </a:extLst>
          </p:cNvPr>
          <p:cNvSpPr/>
          <p:nvPr/>
        </p:nvSpPr>
        <p:spPr>
          <a:xfrm rot="3936316">
            <a:off x="7143860" y="4726264"/>
            <a:ext cx="190033" cy="1188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Βέλος: Κάτω 23">
            <a:extLst>
              <a:ext uri="{FF2B5EF4-FFF2-40B4-BE49-F238E27FC236}">
                <a16:creationId xmlns:a16="http://schemas.microsoft.com/office/drawing/2014/main" id="{661D6D23-A261-8BC9-BCBF-3627FB2B054B}"/>
              </a:ext>
            </a:extLst>
          </p:cNvPr>
          <p:cNvSpPr/>
          <p:nvPr/>
        </p:nvSpPr>
        <p:spPr>
          <a:xfrm rot="17635384">
            <a:off x="8144902" y="4760432"/>
            <a:ext cx="208696" cy="1130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Θέση περιεχομένου 2">
            <a:extLst>
              <a:ext uri="{FF2B5EF4-FFF2-40B4-BE49-F238E27FC236}">
                <a16:creationId xmlns:a16="http://schemas.microsoft.com/office/drawing/2014/main" id="{7963E51E-C0F7-F69D-F61E-5C438F6B22FB}"/>
              </a:ext>
            </a:extLst>
          </p:cNvPr>
          <p:cNvSpPr txBox="1">
            <a:spLocks/>
          </p:cNvSpPr>
          <p:nvPr/>
        </p:nvSpPr>
        <p:spPr>
          <a:xfrm>
            <a:off x="7330028" y="5688887"/>
            <a:ext cx="4694730" cy="810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2400" b="1" dirty="0">
                <a:solidFill>
                  <a:srgbClr val="002060"/>
                </a:solidFill>
              </a:rPr>
              <a:t>ΔΙΔΑΣΚΑΛΙΕΣ  τουλάχιστον 3 ανά έτος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  <a:p>
            <a:pPr marL="0" indent="0">
              <a:buFont typeface="Arial" panose="020B0604020202020204" pitchFamily="34" charset="0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849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677D3D-3A2E-5B7B-752E-86F0B829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8" y="315311"/>
            <a:ext cx="6768662" cy="998482"/>
          </a:xfrm>
        </p:spPr>
        <p:txBody>
          <a:bodyPr>
            <a:normAutofit/>
          </a:bodyPr>
          <a:lstStyle/>
          <a:p>
            <a:r>
              <a:rPr lang="el-GR" sz="3200" b="1" i="1" dirty="0">
                <a:solidFill>
                  <a:schemeClr val="accent2">
                    <a:lumMod val="75000"/>
                  </a:schemeClr>
                </a:solidFill>
              </a:rPr>
              <a:t>Αναλυτικότερα….</a:t>
            </a:r>
            <a:br>
              <a:rPr lang="el-GR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l-GR" sz="3200" dirty="0">
                <a:solidFill>
                  <a:schemeClr val="accent2">
                    <a:lumMod val="75000"/>
                  </a:schemeClr>
                </a:solidFill>
              </a:rPr>
              <a:t>Αρμοδιότητες – καθήκοντα</a:t>
            </a:r>
            <a:r>
              <a:rPr lang="el-GR" sz="3200" dirty="0"/>
              <a:t>           </a:t>
            </a:r>
            <a:r>
              <a:rPr lang="el-GR" sz="3200" b="1" dirty="0">
                <a:solidFill>
                  <a:srgbClr val="990033"/>
                </a:solidFill>
              </a:rPr>
              <a:t>1.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BF372E-A14B-F638-24BE-4A5D36DFF9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5">
                    <a:lumMod val="50000"/>
                  </a:schemeClr>
                </a:solidFill>
              </a:rPr>
              <a:t>Υποστηρίζουν και συντονίζουν 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</a:rPr>
              <a:t>τους/τις εκπαιδευτικούς</a:t>
            </a:r>
          </a:p>
          <a:p>
            <a:pPr marL="893763" indent="-177800"/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Οι ΣΥΝΤΟΝΙΣΤΕΣ ΤΑΞΕΩΝ </a:t>
            </a:r>
            <a:r>
              <a:rPr lang="el-GR" dirty="0">
                <a:highlight>
                  <a:srgbClr val="FFFF00"/>
                </a:highlight>
              </a:rPr>
              <a:t>ανά ομάδες τάξεων</a:t>
            </a:r>
            <a:r>
              <a:rPr lang="el-GR" dirty="0"/>
              <a:t> </a:t>
            </a:r>
          </a:p>
          <a:p>
            <a:pPr marL="893763" indent="-177800"/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Οι ΣΥΝΤΟΝΙΣΤΕΣ ΕΙΔΙΚΟΤΗΤΩΝ </a:t>
            </a:r>
            <a:r>
              <a:rPr lang="el-GR" dirty="0">
                <a:highlight>
                  <a:srgbClr val="00FFFF"/>
                </a:highlight>
              </a:rPr>
              <a:t>ανά ομάδες ειδικοτήτων </a:t>
            </a:r>
          </a:p>
          <a:p>
            <a:pPr marL="715963" indent="0">
              <a:buNone/>
            </a:pPr>
            <a:endParaRPr lang="el-GR" dirty="0">
              <a:highlight>
                <a:srgbClr val="00FFFF"/>
              </a:highlight>
            </a:endParaRP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/>
              <a:t>Σε συνεργασία με τους </a:t>
            </a:r>
            <a:r>
              <a:rPr lang="el-GR" dirty="0" err="1"/>
              <a:t>εκπ</a:t>
            </a:r>
            <a:r>
              <a:rPr lang="el-GR" dirty="0"/>
              <a:t>/</a:t>
            </a:r>
            <a:r>
              <a:rPr lang="el-GR" dirty="0" err="1"/>
              <a:t>κούς</a:t>
            </a:r>
            <a:r>
              <a:rPr lang="el-GR" dirty="0"/>
              <a:t> και τους αντίστοιχους κάθε φορά Συμβούλους Εκπαίδευσης.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ECDE17D-6DE1-E352-CCE7-1F2F491EF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9869" y="1423058"/>
            <a:ext cx="4212020" cy="154086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742950" indent="-742950" algn="ctr">
              <a:buAutoNum type="arabicPeriod"/>
            </a:pPr>
            <a:r>
              <a:rPr lang="el-GR" sz="4000" dirty="0">
                <a:solidFill>
                  <a:srgbClr val="990033"/>
                </a:solidFill>
              </a:rPr>
              <a:t>ΥΠΟΣΤΗΡΙΞΗ – ΣΥΝΤΟΝΙΣΜΟΣ</a:t>
            </a:r>
            <a:endParaRPr lang="el-GR" sz="2400" dirty="0">
              <a:solidFill>
                <a:srgbClr val="990033"/>
              </a:solidFill>
            </a:endParaRPr>
          </a:p>
          <a:p>
            <a:pPr marL="0" indent="0" algn="ctr">
              <a:buNone/>
            </a:pPr>
            <a:endParaRPr lang="el-GR" sz="2400" dirty="0">
              <a:solidFill>
                <a:srgbClr val="990033"/>
              </a:solidFill>
            </a:endParaRPr>
          </a:p>
        </p:txBody>
      </p:sp>
      <p:pic>
        <p:nvPicPr>
          <p:cNvPr id="1026" name="Picture 2" descr="ΠΙΝΑΚΑΣ ΠΕΝΤΑΠΤΥΧΟ MDF BLOOMING TREE 82Χ56x3 HM7207.04  ΠΙΝΑΚΕΣ">
            <a:extLst>
              <a:ext uri="{FF2B5EF4-FFF2-40B4-BE49-F238E27FC236}">
                <a16:creationId xmlns:a16="http://schemas.microsoft.com/office/drawing/2014/main" id="{B12FE360-B914-288A-3EC3-EF0045B16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239" y="2972785"/>
            <a:ext cx="4438650" cy="378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60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8D0CCC76-AF89-D800-B5F5-7350E2AF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440" y="184482"/>
            <a:ext cx="4861560" cy="6582078"/>
          </a:xfrm>
        </p:spPr>
        <p:txBody>
          <a:bodyPr>
            <a:normAutofit fontScale="90000"/>
          </a:bodyPr>
          <a:lstStyle/>
          <a:p>
            <a:r>
              <a:rPr lang="el-GR" sz="2400" b="1" dirty="0"/>
              <a:t>Παράδειγμα:</a:t>
            </a:r>
            <a:br>
              <a:rPr lang="el-GR" sz="2400" dirty="0"/>
            </a:br>
            <a:r>
              <a:rPr lang="el-GR" sz="2400" dirty="0"/>
              <a:t>Εφόσον επιτρέπεται 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ο συνδυασμός ρόλων Συντονιστή τάξεων και γνωστικών πεδίων, </a:t>
            </a:r>
            <a:b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l-GR" sz="2400" dirty="0">
                <a:sym typeface="Wingdings" panose="05000000000000000000" pitchFamily="2" charset="2"/>
              </a:rPr>
              <a:t></a:t>
            </a:r>
            <a:r>
              <a:rPr lang="el-GR" sz="2400" dirty="0"/>
              <a:t>σε σχολείο </a:t>
            </a:r>
            <a:r>
              <a:rPr lang="el-GR" sz="2400" u="sng" dirty="0"/>
              <a:t>με </a:t>
            </a:r>
            <a:r>
              <a:rPr lang="el-GR" sz="2400" u="sng" dirty="0">
                <a:solidFill>
                  <a:schemeClr val="accent5">
                    <a:lumMod val="75000"/>
                  </a:schemeClr>
                </a:solidFill>
              </a:rPr>
              <a:t>έως 10 τμήματα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</a:rPr>
              <a:t> + τουλάχιστον 4 </a:t>
            </a:r>
            <a:r>
              <a:rPr lang="el-GR" sz="2400" dirty="0" err="1">
                <a:solidFill>
                  <a:schemeClr val="accent5">
                    <a:lumMod val="75000"/>
                  </a:schemeClr>
                </a:solidFill>
              </a:rPr>
              <a:t>εκπ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el-GR" sz="2400" dirty="0" err="1">
                <a:solidFill>
                  <a:schemeClr val="accent5">
                    <a:lumMod val="75000"/>
                  </a:schemeClr>
                </a:solidFill>
              </a:rPr>
              <a:t>κούς</a:t>
            </a:r>
            <a:r>
              <a:rPr lang="el-GR" sz="2400" dirty="0">
                <a:solidFill>
                  <a:schemeClr val="accent5">
                    <a:lumMod val="75000"/>
                  </a:schemeClr>
                </a:solidFill>
              </a:rPr>
              <a:t> ανά ΠΕ02, ΠΕ03,ΠΕ04, </a:t>
            </a:r>
            <a:br>
              <a:rPr lang="el-GR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l-GR" sz="2400" dirty="0">
                <a:sym typeface="Wingdings" panose="05000000000000000000" pitchFamily="2" charset="2"/>
              </a:rPr>
              <a:t>(είναι δυνατό)</a:t>
            </a:r>
            <a:br>
              <a:rPr lang="el-GR" sz="2400" dirty="0"/>
            </a:b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συνολικά 3 ΣΥΝΤΟΝΙΣΤΕΣ ΜΕ ΒΑΣΗ ΤΑ ΓΝΩΣΤΙΚΑ ΠΕΔΙΑ 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</a:rPr>
              <a:t>και παράλληλα οι ίδιοι/-</a:t>
            </a:r>
            <a:r>
              <a:rPr lang="el-GR" sz="2400" b="1" dirty="0" err="1">
                <a:solidFill>
                  <a:schemeClr val="accent5">
                    <a:lumMod val="50000"/>
                  </a:schemeClr>
                </a:solidFill>
              </a:rPr>
              <a:t>ες</a:t>
            </a:r>
            <a:r>
              <a:rPr lang="el-GR" sz="2400" b="1" dirty="0">
                <a:solidFill>
                  <a:schemeClr val="accent5">
                    <a:lumMod val="50000"/>
                  </a:schemeClr>
                </a:solidFill>
              </a:rPr>
              <a:t> να «μοιραστούν» τον ΣΥΝΤΟΝΙΣΜΟ ΤΩΝ ΤΑΞΕΩΝ (με «δίκαιο» και λειτουργικό τρόπο).</a:t>
            </a:r>
            <a:br>
              <a:rPr lang="el-GR" sz="2400" dirty="0"/>
            </a:br>
            <a:r>
              <a:rPr lang="el-GR" sz="2400" b="1" u="sng" dirty="0">
                <a:solidFill>
                  <a:schemeClr val="accent2">
                    <a:lumMod val="75000"/>
                  </a:schemeClr>
                </a:solidFill>
              </a:rPr>
              <a:t>Η ΣΥΝΕΡΓΑΣΙΑ ΣΥΝΤΟΝΙΣΤΩΝ και ΕΚΠΑΙΔΕΥΤΙΚΩΝ ΔΙΑΦΟΡΕΤΙΚΩΝ ΕΙΔΙΚΟΤΗΤΩΝ ΣΤΟ ΠΕΔΙΟ ΤΟΥ ΣΥΝΤΟΝΙΣΜΟΥ ΤΑΞΕΩΝ 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ΑΠΗΧΕΙ ΚΑΙ ΤΗΝ ΑΝΑΓΚΗ ΓΙΑ </a:t>
            </a:r>
            <a:r>
              <a:rPr lang="el-GR" sz="2400" b="1" u="sng" dirty="0">
                <a:solidFill>
                  <a:schemeClr val="accent2">
                    <a:lumMod val="75000"/>
                  </a:schemeClr>
                </a:solidFill>
              </a:rPr>
              <a:t>ΑΝΑΔΕΙΞΗ ΚΟΙΝΩΝ ΠΑΙΔΑΓΩΓΙΚΩΝ ΣΤΟΧΩΝ ΚΑΙ ΚΑΛΩΝ ΠΡΑΚΤΙΚΩΝ ΔΙΔΑΣΚΑΛΙΑΣ ΠΟΥ ΑΦΟΡΟΥΝ ΣΕ ΟΛΕΣ ΤΙΣ ΕΙΔΙΚΟΤΗΤΕΣ</a:t>
            </a:r>
            <a: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br>
              <a:rPr lang="el-GR" sz="24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Θέση περιεχομένου 9">
            <a:extLst>
              <a:ext uri="{FF2B5EF4-FFF2-40B4-BE49-F238E27FC236}">
                <a16:creationId xmlns:a16="http://schemas.microsoft.com/office/drawing/2014/main" id="{C5BA3DE6-8B3A-5C74-3802-AD82552D9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355836"/>
              </p:ext>
            </p:extLst>
          </p:nvPr>
        </p:nvGraphicFramePr>
        <p:xfrm>
          <a:off x="172280" y="184482"/>
          <a:ext cx="7158160" cy="5520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4559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1AAC2B-43F7-7A2A-7508-A027BF8F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97" y="292153"/>
            <a:ext cx="5820104" cy="777767"/>
          </a:xfrm>
        </p:spPr>
        <p:txBody>
          <a:bodyPr>
            <a:normAutofit fontScale="90000"/>
          </a:bodyPr>
          <a:lstStyle/>
          <a:p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Αρμοδιότητες – καθήκοντα</a:t>
            </a:r>
            <a:r>
              <a:rPr kumimoji="0" lang="el-G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          </a:t>
            </a:r>
            <a:r>
              <a:rPr lang="el-GR" b="1" dirty="0">
                <a:solidFill>
                  <a:srgbClr val="990033"/>
                </a:solidFill>
                <a:latin typeface="Calibri Light" panose="020F0302020204030204"/>
              </a:rPr>
              <a:t>2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.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9D10F5-1BC0-B129-C340-B950D3E4CD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Παρακολουθούν και εποπτεύουν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τον </a:t>
            </a:r>
            <a:r>
              <a:rPr lang="el-GR" b="1" dirty="0">
                <a:solidFill>
                  <a:srgbClr val="002060"/>
                </a:solidFill>
              </a:rPr>
              <a:t>ετήσιο προγραμματισμό της διδακτέας ύλης</a:t>
            </a:r>
            <a:r>
              <a:rPr lang="el-GR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τον </a:t>
            </a:r>
            <a:r>
              <a:rPr lang="el-GR" b="1" dirty="0">
                <a:solidFill>
                  <a:srgbClr val="002060"/>
                </a:solidFill>
              </a:rPr>
              <a:t>προγραμματισμό επιμέρους ενοτήτων</a:t>
            </a:r>
            <a:r>
              <a:rPr lang="el-GR" dirty="0"/>
              <a:t>, 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dirty="0"/>
              <a:t>σε συνεργασία με τον/την διδάσκοντα/</a:t>
            </a:r>
            <a:r>
              <a:rPr lang="el-GR" dirty="0" err="1"/>
              <a:t>ουσα</a:t>
            </a:r>
            <a:r>
              <a:rPr lang="el-GR" dirty="0"/>
              <a:t>, σύμφωνα με τα ισχύοντα Προγράμματα Σπουδών και τα Ωρολόγια Προγράμματα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06B3AFD-6409-6BE5-4E3A-B6F6F8A9C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579" y="1366345"/>
            <a:ext cx="5434966" cy="1324304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2. 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990033"/>
                </a:solidFill>
              </a:rPr>
              <a:t>ΕΠΟΠΤΕΙΑ ΠΡΟΓΡΑΜΜΑΤΙΣΜΟΥ ΥΛΗΣ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0356344-E0D4-1499-D2BA-819D2CB1F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014" y="3086922"/>
            <a:ext cx="3618451" cy="3016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16556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1295</TotalTime>
  <Words>3340</Words>
  <Application>Microsoft Office PowerPoint</Application>
  <PresentationFormat>Ευρεία οθόνη</PresentationFormat>
  <Paragraphs>346</Paragraphs>
  <Slides>39</Slides>
  <Notes>39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MyriadPro-Regular</vt:lpstr>
      <vt:lpstr>MyriadPro-Semibold</vt:lpstr>
      <vt:lpstr>Times New Roman</vt:lpstr>
      <vt:lpstr>Wingdings</vt:lpstr>
      <vt:lpstr>Θέμα του Office</vt:lpstr>
      <vt:lpstr>Επιμορφωτικό υλικό  - ανατροφοδότηση από το σεμινάριο για Διευθυντές/ντριες Γυμνασίων και Λυκείων Ηρακλείου και για εκπαιδευτικούς με ρόλους ενδοσχολικών συντονιστών (ομάδων τάξεων και γνωστικών πεδίων) και μεντόρων των σχολείων παιδαγωγικής ευθύνης  της ΣΕΕ Β. Καλοκύρη:  «Νέοι θεσμικοί ρόλοι και καλές πρακτικές εφαρμογής στη σχολική πραγματικότητα».   Τετάρτη 2-11-2022, 12.00-14.00, στο 3ο ΓΕΛ Ηρακλείου</vt:lpstr>
      <vt:lpstr>   Ενδοσχολικός συντονιστής, μέντορας, όμιλοι  στη Δ/θμια Εκπ/ση  Καίρια σημεία- ΦΕΚ Β΄ 4509/25-08-2022</vt:lpstr>
      <vt:lpstr>  ΦΕΚ Β΄ 4509/25-08-2022  δημοσιεύτηκαν: </vt:lpstr>
      <vt:lpstr>     ΦΕΚ Β΄ 4509/25-08-2022   Αριθμ. Φ12/102913/ΓΔ4              Ενδοσχολικός Συντονιστής</vt:lpstr>
      <vt:lpstr>ΣΥΝΔΥΑΣΜΟΙ ΡΟΛΩΝ</vt:lpstr>
      <vt:lpstr>Συνοπτικά….  Καθήκοντα και αρμοδιότητες Ενδοσχολικού Συντονιστή</vt:lpstr>
      <vt:lpstr>Αναλυτικότερα…. Αρμοδιότητες – καθήκοντα           1.</vt:lpstr>
      <vt:lpstr>Παράδειγμα: Εφόσον επιτρέπεται ο συνδυασμός ρόλων Συντονιστή τάξεων και γνωστικών πεδίων,  σε σχολείο με έως 10 τμήματα + τουλάχιστον 4 εκπ/κούς ανά ΠΕ02, ΠΕ03,ΠΕ04,  (είναι δυνατό) συνολικά 3 ΣΥΝΤΟΝΙΣΤΕΣ ΜΕ ΒΑΣΗ ΤΑ ΓΝΩΣΤΙΚΑ ΠΕΔΙΑ και παράλληλα οι ίδιοι/-ες να «μοιραστούν» τον ΣΥΝΤΟΝΙΣΜΟ ΤΩΝ ΤΑΞΕΩΝ (με «δίκαιο» και λειτουργικό τρόπο). Η ΣΥΝΕΡΓΑΣΙΑ ΣΥΝΤΟΝΙΣΤΩΝ και ΕΚΠΑΙΔΕΥΤΙΚΩΝ ΔΙΑΦΟΡΕΤΙΚΩΝ ΕΙΔΙΚΟΤΗΤΩΝ ΣΤΟ ΠΕΔΙΟ ΤΟΥ ΣΥΝΤΟΝΙΣΜΟΥ ΤΑΞΕΩΝ ΑΠΗΧΕΙ ΚΑΙ ΤΗΝ ΑΝΑΓΚΗ ΓΙΑ ΑΝΑΔΕΙΞΗ ΚΟΙΝΩΝ ΠΑΙΔΑΓΩΓΙΚΩΝ ΣΤΟΧΩΝ ΚΑΙ ΚΑΛΩΝ ΠΡΑΚΤΙΚΩΝ ΔΙΔΑΣΚΑΛΙΑΣ ΠΟΥ ΑΦΟΡΟΥΝ ΣΕ ΟΛΕΣ ΤΙΣ ΕΙΔΙΚΟΤΗΤΕΣ.  </vt:lpstr>
      <vt:lpstr>Αρμοδιότητες – καθήκοντα           2.</vt:lpstr>
      <vt:lpstr>Αρμοδιότητες – καθήκοντα           3.</vt:lpstr>
      <vt:lpstr>Αρμοδιότητες – καθήκοντα           4.</vt:lpstr>
      <vt:lpstr>Αρμοδιότητες – καθήκοντα           5.</vt:lpstr>
      <vt:lpstr>Αρμοδιότητες – καθήκοντα           6.</vt:lpstr>
      <vt:lpstr>Πώς υλοποιούν τα καθήκοντα του ρόλου τους;;;</vt:lpstr>
      <vt:lpstr>Πώς υλοποιούν τα καθήκοντα του ρόλου τους;;;</vt:lpstr>
      <vt:lpstr>Λειτουργικά ζητήματα  Ενδοσχολικός Συντονιστής (Συντονιστής Τάξεων ή Συντονιστής Γνωστικών Πεδίων)</vt:lpstr>
      <vt:lpstr>       Η  εκπαιδευτική φιλοσοφία   ---οργάνωση/ προγραμματισμός ύλης,  ---ανανέωση διδασκαλίας  ---συνεργασίες εκπαιδευτικών  </vt:lpstr>
      <vt:lpstr>Ο ρόλος του Ενδοσχολικού Συντονιστή «Καλές πρακτικές εφαρμογής  στη σχολική πραγματικότητα».</vt:lpstr>
      <vt:lpstr>Ο ρόλος του Ενδοσχολικού Συντονιστή «Καλές πρακτικές εφαρμογής  στη σχολική πραγματικότητα».</vt:lpstr>
      <vt:lpstr>Ο ρόλος του Ενδοσχολικού Συντονιστή «Καλές πρακτικές εφαρμογής  στη σχολική πραγματικότητα».</vt:lpstr>
      <vt:lpstr>Ο ρόλος του Ενδοσχολικού Συντονιστή «Καλές πρακτικές εφαρμογής  στη σχολική πραγματικότητα».</vt:lpstr>
      <vt:lpstr>Ο ρόλος του Ενδοσχολικού Συντονιστή «Καλές πρακτικές εφαρμογής  στη σχολική πραγματικότητα».</vt:lpstr>
      <vt:lpstr>Ο ρόλος του Ενδοσχολικού Συντονιστή «Καλές πρακτικές εφαρμογής  στη σχολική πραγματικότητα».</vt:lpstr>
      <vt:lpstr>Ο ρόλος του Ενδοσχολικού Συντονιστή «Καλές πρακτικές εφαρμογής στη σχολική πραγματικότητα».</vt:lpstr>
      <vt:lpstr>Ο ρόλος του Ενδοσχολικού Συντονιστή «Καλές πρακτικές εφαρμογής στη σχολική πραγματικότητα».</vt:lpstr>
      <vt:lpstr>Ο ρόλος του Ενδοσχολικού Συντονιστή «Καλές πρακτικές εφαρμογής στη σχολική πραγματικότητα».</vt:lpstr>
      <vt:lpstr>Παρουσίαση του PowerPoint</vt:lpstr>
      <vt:lpstr>Μέντορας –Παιδαγωγικός Σύμβουλος</vt:lpstr>
      <vt:lpstr>«Παιδαγωγικός Σύμβουλος – Μέντορας»  στις σχολικές μονάδες Δευτεροβάθμιας Εκπαίδευσης</vt:lpstr>
      <vt:lpstr>Πόσοι μέντορες; Ποιας ειδικότητας; Ποιος ορίζει; Διάρκεια;</vt:lpstr>
      <vt:lpstr>Καθήκοντα και αρμοδιότητες Παιδαγωγικού Συμβούλου-Μέντορα</vt:lpstr>
      <vt:lpstr>ΔΙΔΑΚΤΙΚΗ ΥΠΟΣΤΗΡΙΞΗ  -Υλοποίηση στην πράξη</vt:lpstr>
      <vt:lpstr>2. Σχέσεις με γονείς και μαθητές….</vt:lpstr>
      <vt:lpstr>Άλλα πρακτικά θέματα</vt:lpstr>
      <vt:lpstr>Όμιλοι ….</vt:lpstr>
      <vt:lpstr>Πόσοι μαθητές; Πότε λειτουργούν;</vt:lpstr>
      <vt:lpstr>Περιεχόμενο - αντικείμενα</vt:lpstr>
      <vt:lpstr>Παρακολούθηση  και βεβαίωση ομίλου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Λιάνα Καλοκύρη</dc:creator>
  <cp:lastModifiedBy>Λιάνα Καλοκύρη</cp:lastModifiedBy>
  <cp:revision>46</cp:revision>
  <dcterms:created xsi:type="dcterms:W3CDTF">2022-09-22T18:40:26Z</dcterms:created>
  <dcterms:modified xsi:type="dcterms:W3CDTF">2022-11-04T09:05:55Z</dcterms:modified>
</cp:coreProperties>
</file>