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sldIdLst>
    <p:sldId id="256" r:id="rId2"/>
    <p:sldId id="257" r:id="rId3"/>
    <p:sldId id="258" r:id="rId4"/>
    <p:sldId id="295" r:id="rId5"/>
    <p:sldId id="296" r:id="rId6"/>
    <p:sldId id="297" r:id="rId7"/>
    <p:sldId id="298" r:id="rId8"/>
    <p:sldId id="299" r:id="rId9"/>
    <p:sldId id="301" r:id="rId10"/>
    <p:sldId id="300" r:id="rId11"/>
    <p:sldId id="305" r:id="rId12"/>
    <p:sldId id="303" r:id="rId13"/>
    <p:sldId id="304" r:id="rId14"/>
    <p:sldId id="260" r:id="rId15"/>
    <p:sldId id="262" r:id="rId16"/>
    <p:sldId id="306" r:id="rId17"/>
    <p:sldId id="278" r:id="rId18"/>
  </p:sldIdLst>
  <p:sldSz cx="9144000" cy="5143500" type="screen16x9"/>
  <p:notesSz cx="6858000" cy="9144000"/>
  <p:embeddedFontLst>
    <p:embeddedFont>
      <p:font typeface="Arv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
      <p:font typeface="Roboto Condensed Light"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804"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4F3A8-CE17-4378-9561-A244C085E674}" type="doc">
      <dgm:prSet loTypeId="urn:microsoft.com/office/officeart/2005/8/layout/gear1" loCatId="relationship" qsTypeId="urn:microsoft.com/office/officeart/2005/8/quickstyle/simple1" qsCatId="simple" csTypeId="urn:microsoft.com/office/officeart/2005/8/colors/accent1_2" csCatId="accent1" phldr="1"/>
      <dgm:spPr/>
    </dgm:pt>
    <dgm:pt modelId="{CE27F25D-F8B1-4077-A016-48ACDB497894}">
      <dgm:prSet phldrT="[Κείμενο]" custT="1"/>
      <dgm:spPr/>
      <dgm:t>
        <a:bodyPr/>
        <a:lstStyle/>
        <a:p>
          <a:pPr>
            <a:spcAft>
              <a:spcPts val="0"/>
            </a:spcAft>
          </a:pPr>
          <a:r>
            <a:rPr lang="el-GR" sz="2300" b="1" dirty="0">
              <a:solidFill>
                <a:schemeClr val="tx2"/>
              </a:solidFill>
            </a:rPr>
            <a:t>της</a:t>
          </a:r>
        </a:p>
        <a:p>
          <a:pPr>
            <a:spcAft>
              <a:spcPct val="35000"/>
            </a:spcAft>
          </a:pPr>
          <a:r>
            <a:rPr lang="el-GR" sz="2300" b="1" dirty="0">
              <a:solidFill>
                <a:schemeClr val="tx2"/>
              </a:solidFill>
            </a:rPr>
            <a:t>Γενικής Εκπαίδευσης</a:t>
          </a:r>
        </a:p>
      </dgm:t>
    </dgm:pt>
    <dgm:pt modelId="{1298F6B6-D90D-4E84-8F14-BA90B4EE5210}" type="parTrans" cxnId="{FE2AACA3-CC39-4D4A-9DC2-53254704A933}">
      <dgm:prSet/>
      <dgm:spPr/>
      <dgm:t>
        <a:bodyPr/>
        <a:lstStyle/>
        <a:p>
          <a:endParaRPr lang="el-GR"/>
        </a:p>
      </dgm:t>
    </dgm:pt>
    <dgm:pt modelId="{A754AECA-D623-492A-86D0-1AA71A85A9C3}" type="sibTrans" cxnId="{FE2AACA3-CC39-4D4A-9DC2-53254704A933}">
      <dgm:prSet/>
      <dgm:spPr/>
      <dgm:t>
        <a:bodyPr/>
        <a:lstStyle/>
        <a:p>
          <a:endParaRPr lang="el-GR" dirty="0"/>
        </a:p>
      </dgm:t>
    </dgm:pt>
    <dgm:pt modelId="{9F2C541D-3C15-4A77-A791-62106A42A07D}">
      <dgm:prSet phldrT="[Κείμενο]" custT="1"/>
      <dgm:spPr/>
      <dgm:t>
        <a:bodyPr/>
        <a:lstStyle/>
        <a:p>
          <a:r>
            <a:rPr lang="el-GR" sz="2400" b="1" dirty="0">
              <a:solidFill>
                <a:schemeClr val="tx2"/>
              </a:solidFill>
            </a:rPr>
            <a:t>της Ειδικής Αγωγής</a:t>
          </a:r>
        </a:p>
        <a:p>
          <a:r>
            <a:rPr lang="el-GR" sz="2400" b="1" dirty="0">
              <a:solidFill>
                <a:schemeClr val="tx2"/>
              </a:solidFill>
            </a:rPr>
            <a:t>&amp;</a:t>
          </a:r>
        </a:p>
      </dgm:t>
    </dgm:pt>
    <dgm:pt modelId="{A459DA3B-2C37-4655-A39D-9B57CA7CFB5F}" type="parTrans" cxnId="{08DAC5D0-1AD8-4099-8723-96593F78AC68}">
      <dgm:prSet/>
      <dgm:spPr/>
      <dgm:t>
        <a:bodyPr/>
        <a:lstStyle/>
        <a:p>
          <a:endParaRPr lang="el-GR"/>
        </a:p>
      </dgm:t>
    </dgm:pt>
    <dgm:pt modelId="{9975EBB2-55A6-46A5-A625-C6EAFC4174A7}" type="sibTrans" cxnId="{08DAC5D0-1AD8-4099-8723-96593F78AC68}">
      <dgm:prSet/>
      <dgm:spPr/>
      <dgm:t>
        <a:bodyPr/>
        <a:lstStyle/>
        <a:p>
          <a:endParaRPr lang="el-GR" dirty="0"/>
        </a:p>
      </dgm:t>
    </dgm:pt>
    <dgm:pt modelId="{4A5D9FE5-D820-4968-8375-6B11FFC5458A}" type="pres">
      <dgm:prSet presAssocID="{B834F3A8-CE17-4378-9561-A244C085E674}" presName="composite" presStyleCnt="0">
        <dgm:presLayoutVars>
          <dgm:chMax val="3"/>
          <dgm:animLvl val="lvl"/>
          <dgm:resizeHandles val="exact"/>
        </dgm:presLayoutVars>
      </dgm:prSet>
      <dgm:spPr/>
    </dgm:pt>
    <dgm:pt modelId="{9D5CE2A7-8109-448E-9F37-9B7837220A43}" type="pres">
      <dgm:prSet presAssocID="{CE27F25D-F8B1-4077-A016-48ACDB497894}" presName="gear1" presStyleLbl="node1" presStyleIdx="0" presStyleCnt="2" custScaleX="163373" custScaleY="126620" custLinFactNeighborX="9562" custLinFactNeighborY="6527">
        <dgm:presLayoutVars>
          <dgm:chMax val="1"/>
          <dgm:bulletEnabled val="1"/>
        </dgm:presLayoutVars>
      </dgm:prSet>
      <dgm:spPr/>
    </dgm:pt>
    <dgm:pt modelId="{43FEEE1C-60F7-4134-83BA-5F29357F7091}" type="pres">
      <dgm:prSet presAssocID="{CE27F25D-F8B1-4077-A016-48ACDB497894}" presName="gear1srcNode" presStyleLbl="node1" presStyleIdx="0" presStyleCnt="2"/>
      <dgm:spPr/>
    </dgm:pt>
    <dgm:pt modelId="{BC33321D-14ED-44AC-B4D2-A05E76D8A89C}" type="pres">
      <dgm:prSet presAssocID="{CE27F25D-F8B1-4077-A016-48ACDB497894}" presName="gear1dstNode" presStyleLbl="node1" presStyleIdx="0" presStyleCnt="2"/>
      <dgm:spPr/>
    </dgm:pt>
    <dgm:pt modelId="{BD04C44E-F7D9-4867-8508-8A9FE040CDCE}" type="pres">
      <dgm:prSet presAssocID="{9F2C541D-3C15-4A77-A791-62106A42A07D}" presName="gear2" presStyleLbl="node1" presStyleIdx="1" presStyleCnt="2" custScaleX="180929" custScaleY="147196">
        <dgm:presLayoutVars>
          <dgm:chMax val="1"/>
          <dgm:bulletEnabled val="1"/>
        </dgm:presLayoutVars>
      </dgm:prSet>
      <dgm:spPr/>
    </dgm:pt>
    <dgm:pt modelId="{371FF18B-983F-41E9-AF6D-243DBAAA922E}" type="pres">
      <dgm:prSet presAssocID="{9F2C541D-3C15-4A77-A791-62106A42A07D}" presName="gear2srcNode" presStyleLbl="node1" presStyleIdx="1" presStyleCnt="2"/>
      <dgm:spPr/>
    </dgm:pt>
    <dgm:pt modelId="{3ACA27E7-00AB-4E4D-A530-81A914F24EC2}" type="pres">
      <dgm:prSet presAssocID="{9F2C541D-3C15-4A77-A791-62106A42A07D}" presName="gear2dstNode" presStyleLbl="node1" presStyleIdx="1" presStyleCnt="2"/>
      <dgm:spPr/>
    </dgm:pt>
    <dgm:pt modelId="{CAFADB02-009C-4046-8A3D-62ECAA085AAD}" type="pres">
      <dgm:prSet presAssocID="{A754AECA-D623-492A-86D0-1AA71A85A9C3}" presName="connector1" presStyleLbl="sibTrans2D1" presStyleIdx="0" presStyleCnt="2"/>
      <dgm:spPr/>
    </dgm:pt>
    <dgm:pt modelId="{87864460-4AC3-4BDE-B008-E9755559FE21}" type="pres">
      <dgm:prSet presAssocID="{9975EBB2-55A6-46A5-A625-C6EAFC4174A7}" presName="connector2" presStyleLbl="sibTrans2D1" presStyleIdx="1" presStyleCnt="2"/>
      <dgm:spPr/>
    </dgm:pt>
  </dgm:ptLst>
  <dgm:cxnLst>
    <dgm:cxn modelId="{4CF94624-59D5-4B44-80CA-C44F5B5F7CE9}" type="presOf" srcId="{9F2C541D-3C15-4A77-A791-62106A42A07D}" destId="{371FF18B-983F-41E9-AF6D-243DBAAA922E}" srcOrd="1" destOrd="0" presId="urn:microsoft.com/office/officeart/2005/8/layout/gear1"/>
    <dgm:cxn modelId="{F23FD432-4838-4F91-9F04-1077EB4DE914}" type="presOf" srcId="{A754AECA-D623-492A-86D0-1AA71A85A9C3}" destId="{CAFADB02-009C-4046-8A3D-62ECAA085AAD}" srcOrd="0" destOrd="0" presId="urn:microsoft.com/office/officeart/2005/8/layout/gear1"/>
    <dgm:cxn modelId="{C3F1303B-1C5A-4F5A-AB71-4F5ACDD2BF99}" type="presOf" srcId="{9975EBB2-55A6-46A5-A625-C6EAFC4174A7}" destId="{87864460-4AC3-4BDE-B008-E9755559FE21}" srcOrd="0" destOrd="0" presId="urn:microsoft.com/office/officeart/2005/8/layout/gear1"/>
    <dgm:cxn modelId="{4A67264B-98EE-4BC9-BD70-1D069171929B}" type="presOf" srcId="{CE27F25D-F8B1-4077-A016-48ACDB497894}" destId="{BC33321D-14ED-44AC-B4D2-A05E76D8A89C}" srcOrd="2" destOrd="0" presId="urn:microsoft.com/office/officeart/2005/8/layout/gear1"/>
    <dgm:cxn modelId="{EE699D92-EACE-4630-9CAC-A6A5D68D8CC7}" type="presOf" srcId="{CE27F25D-F8B1-4077-A016-48ACDB497894}" destId="{9D5CE2A7-8109-448E-9F37-9B7837220A43}" srcOrd="0" destOrd="0" presId="urn:microsoft.com/office/officeart/2005/8/layout/gear1"/>
    <dgm:cxn modelId="{FE2AACA3-CC39-4D4A-9DC2-53254704A933}" srcId="{B834F3A8-CE17-4378-9561-A244C085E674}" destId="{CE27F25D-F8B1-4077-A016-48ACDB497894}" srcOrd="0" destOrd="0" parTransId="{1298F6B6-D90D-4E84-8F14-BA90B4EE5210}" sibTransId="{A754AECA-D623-492A-86D0-1AA71A85A9C3}"/>
    <dgm:cxn modelId="{EB2922AD-C56E-461A-BAA3-AD75B8401CB9}" type="presOf" srcId="{9F2C541D-3C15-4A77-A791-62106A42A07D}" destId="{BD04C44E-F7D9-4867-8508-8A9FE040CDCE}" srcOrd="0" destOrd="0" presId="urn:microsoft.com/office/officeart/2005/8/layout/gear1"/>
    <dgm:cxn modelId="{D30055AE-FF25-4353-89AA-0FA0F0565E97}" type="presOf" srcId="{9F2C541D-3C15-4A77-A791-62106A42A07D}" destId="{3ACA27E7-00AB-4E4D-A530-81A914F24EC2}" srcOrd="2" destOrd="0" presId="urn:microsoft.com/office/officeart/2005/8/layout/gear1"/>
    <dgm:cxn modelId="{D8CADCBA-58EF-45B7-9917-57709675B582}" type="presOf" srcId="{B834F3A8-CE17-4378-9561-A244C085E674}" destId="{4A5D9FE5-D820-4968-8375-6B11FFC5458A}" srcOrd="0" destOrd="0" presId="urn:microsoft.com/office/officeart/2005/8/layout/gear1"/>
    <dgm:cxn modelId="{08DAC5D0-1AD8-4099-8723-96593F78AC68}" srcId="{B834F3A8-CE17-4378-9561-A244C085E674}" destId="{9F2C541D-3C15-4A77-A791-62106A42A07D}" srcOrd="1" destOrd="0" parTransId="{A459DA3B-2C37-4655-A39D-9B57CA7CFB5F}" sibTransId="{9975EBB2-55A6-46A5-A625-C6EAFC4174A7}"/>
    <dgm:cxn modelId="{595FA3D6-3BF7-465D-AF97-F0E114F04F5C}" type="presOf" srcId="{CE27F25D-F8B1-4077-A016-48ACDB497894}" destId="{43FEEE1C-60F7-4134-83BA-5F29357F7091}" srcOrd="1" destOrd="0" presId="urn:microsoft.com/office/officeart/2005/8/layout/gear1"/>
    <dgm:cxn modelId="{C4826327-2987-4159-8657-C1C46DDC31C2}" type="presParOf" srcId="{4A5D9FE5-D820-4968-8375-6B11FFC5458A}" destId="{9D5CE2A7-8109-448E-9F37-9B7837220A43}" srcOrd="0" destOrd="0" presId="urn:microsoft.com/office/officeart/2005/8/layout/gear1"/>
    <dgm:cxn modelId="{0A31DF7E-A4E6-45C7-96B4-89ACB2389F87}" type="presParOf" srcId="{4A5D9FE5-D820-4968-8375-6B11FFC5458A}" destId="{43FEEE1C-60F7-4134-83BA-5F29357F7091}" srcOrd="1" destOrd="0" presId="urn:microsoft.com/office/officeart/2005/8/layout/gear1"/>
    <dgm:cxn modelId="{E32905E5-6613-4D1D-864D-ED2A68DAF51C}" type="presParOf" srcId="{4A5D9FE5-D820-4968-8375-6B11FFC5458A}" destId="{BC33321D-14ED-44AC-B4D2-A05E76D8A89C}" srcOrd="2" destOrd="0" presId="urn:microsoft.com/office/officeart/2005/8/layout/gear1"/>
    <dgm:cxn modelId="{02F0C663-46D3-4C5F-9341-802EB71ADA9D}" type="presParOf" srcId="{4A5D9FE5-D820-4968-8375-6B11FFC5458A}" destId="{BD04C44E-F7D9-4867-8508-8A9FE040CDCE}" srcOrd="3" destOrd="0" presId="urn:microsoft.com/office/officeart/2005/8/layout/gear1"/>
    <dgm:cxn modelId="{84688832-FD88-4F7B-9FE6-EDBB8729DAEF}" type="presParOf" srcId="{4A5D9FE5-D820-4968-8375-6B11FFC5458A}" destId="{371FF18B-983F-41E9-AF6D-243DBAAA922E}" srcOrd="4" destOrd="0" presId="urn:microsoft.com/office/officeart/2005/8/layout/gear1"/>
    <dgm:cxn modelId="{89E53C86-0975-432A-B16E-3580AF32E113}" type="presParOf" srcId="{4A5D9FE5-D820-4968-8375-6B11FFC5458A}" destId="{3ACA27E7-00AB-4E4D-A530-81A914F24EC2}" srcOrd="5" destOrd="0" presId="urn:microsoft.com/office/officeart/2005/8/layout/gear1"/>
    <dgm:cxn modelId="{D76572DD-2B5B-4859-8FEE-E8E61F83348A}" type="presParOf" srcId="{4A5D9FE5-D820-4968-8375-6B11FFC5458A}" destId="{CAFADB02-009C-4046-8A3D-62ECAA085AAD}" srcOrd="6" destOrd="0" presId="urn:microsoft.com/office/officeart/2005/8/layout/gear1"/>
    <dgm:cxn modelId="{B2F53BE6-750F-4623-95E1-DA633F335AE7}" type="presParOf" srcId="{4A5D9FE5-D820-4968-8375-6B11FFC5458A}" destId="{87864460-4AC3-4BDE-B008-E9755559FE21}"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CE2A7-8109-448E-9F37-9B7837220A43}">
      <dsp:nvSpPr>
        <dsp:cNvPr id="0" name=""/>
        <dsp:cNvSpPr/>
      </dsp:nvSpPr>
      <dsp:spPr>
        <a:xfrm>
          <a:off x="2520283" y="1057202"/>
          <a:ext cx="3440715" cy="26666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ts val="0"/>
            </a:spcAft>
            <a:buNone/>
          </a:pPr>
          <a:r>
            <a:rPr lang="el-GR" sz="2300" b="1" kern="1200" dirty="0">
              <a:solidFill>
                <a:schemeClr val="tx2"/>
              </a:solidFill>
            </a:rPr>
            <a:t>της</a:t>
          </a:r>
        </a:p>
        <a:p>
          <a:pPr marL="0" lvl="0" indent="0" algn="ctr" defTabSz="1022350">
            <a:lnSpc>
              <a:spcPct val="90000"/>
            </a:lnSpc>
            <a:spcBef>
              <a:spcPct val="0"/>
            </a:spcBef>
            <a:spcAft>
              <a:spcPct val="35000"/>
            </a:spcAft>
            <a:buNone/>
          </a:pPr>
          <a:r>
            <a:rPr lang="el-GR" sz="2300" b="1" kern="1200" dirty="0">
              <a:solidFill>
                <a:schemeClr val="tx2"/>
              </a:solidFill>
            </a:rPr>
            <a:t>Γενικής Εκπαίδευσης</a:t>
          </a:r>
        </a:p>
      </dsp:txBody>
      <dsp:txXfrm>
        <a:off x="3154169" y="1681859"/>
        <a:ext cx="2172943" cy="1370728"/>
      </dsp:txXfrm>
    </dsp:sp>
    <dsp:sp modelId="{BD04C44E-F7D9-4867-8508-8A9FE040CDCE}">
      <dsp:nvSpPr>
        <dsp:cNvPr id="0" name=""/>
        <dsp:cNvSpPr/>
      </dsp:nvSpPr>
      <dsp:spPr>
        <a:xfrm>
          <a:off x="1141115" y="340818"/>
          <a:ext cx="2771238" cy="225455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tx2"/>
              </a:solidFill>
            </a:rPr>
            <a:t>της Ειδικής Αγωγής</a:t>
          </a:r>
        </a:p>
        <a:p>
          <a:pPr marL="0" lvl="0" indent="0" algn="ctr" defTabSz="1066800">
            <a:lnSpc>
              <a:spcPct val="90000"/>
            </a:lnSpc>
            <a:spcBef>
              <a:spcPct val="0"/>
            </a:spcBef>
            <a:spcAft>
              <a:spcPct val="35000"/>
            </a:spcAft>
            <a:buNone/>
          </a:pPr>
          <a:r>
            <a:rPr lang="el-GR" sz="2400" b="1" kern="1200" dirty="0">
              <a:solidFill>
                <a:schemeClr val="tx2"/>
              </a:solidFill>
            </a:rPr>
            <a:t>&amp;</a:t>
          </a:r>
        </a:p>
      </dsp:txBody>
      <dsp:txXfrm>
        <a:off x="1783812" y="911840"/>
        <a:ext cx="1485844" cy="1112515"/>
      </dsp:txXfrm>
    </dsp:sp>
    <dsp:sp modelId="{CAFADB02-009C-4046-8A3D-62ECAA085AAD}">
      <dsp:nvSpPr>
        <dsp:cNvPr id="0" name=""/>
        <dsp:cNvSpPr/>
      </dsp:nvSpPr>
      <dsp:spPr>
        <a:xfrm>
          <a:off x="3073563" y="846705"/>
          <a:ext cx="2590440" cy="2590440"/>
        </a:xfrm>
        <a:prstGeom prst="circularArrow">
          <a:avLst>
            <a:gd name="adj1" fmla="val 4878"/>
            <a:gd name="adj2" fmla="val 312630"/>
            <a:gd name="adj3" fmla="val 3114274"/>
            <a:gd name="adj4" fmla="val 15260389"/>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864460-4AC3-4BDE-B008-E9755559FE21}">
      <dsp:nvSpPr>
        <dsp:cNvPr id="0" name=""/>
        <dsp:cNvSpPr/>
      </dsp:nvSpPr>
      <dsp:spPr>
        <a:xfrm>
          <a:off x="1489642" y="364927"/>
          <a:ext cx="1958625" cy="195862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24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8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spirohil@outlook.com.gr"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Заголовок 1"/>
          <p:cNvSpPr>
            <a:spLocks noGrp="1"/>
          </p:cNvSpPr>
          <p:nvPr>
            <p:ph type="ctrTitle"/>
          </p:nvPr>
        </p:nvSpPr>
        <p:spPr>
          <a:xfrm>
            <a:off x="685800" y="1090613"/>
            <a:ext cx="5367338" cy="2962275"/>
          </a:xfrm>
        </p:spPr>
        <p:txBody>
          <a:bodyPr rtlCol="0">
            <a:normAutofit/>
          </a:bodyPr>
          <a:lstStyle/>
          <a:p>
            <a:pPr eaLnBrk="1" fontAlgn="auto" hangingPunct="1">
              <a:spcAft>
                <a:spcPts val="0"/>
              </a:spcAft>
              <a:defRPr/>
            </a:pPr>
            <a:r>
              <a:rPr lang="el-GR" sz="3600" dirty="0"/>
              <a:t>ΣΧΟΛΙΚΗ  ΝΟΣΗΛΕΥΤΙΚΗ</a:t>
            </a:r>
            <a:br>
              <a:rPr lang="el-GR" sz="3600" dirty="0"/>
            </a:br>
            <a:br>
              <a:rPr lang="el-GR" sz="3600" dirty="0"/>
            </a:br>
            <a:r>
              <a:rPr lang="el-GR" sz="3600" dirty="0"/>
              <a:t>Καθήκοντα - Αρμοδιότητες</a:t>
            </a:r>
            <a:endParaRPr lang="ru-RU" sz="3600" dirty="0"/>
          </a:p>
        </p:txBody>
      </p:sp>
      <p:sp>
        <p:nvSpPr>
          <p:cNvPr id="4" name="Подзаголовок 2"/>
          <p:cNvSpPr txBox="1">
            <a:spLocks/>
          </p:cNvSpPr>
          <p:nvPr/>
        </p:nvSpPr>
        <p:spPr>
          <a:xfrm>
            <a:off x="5652120" y="4011910"/>
            <a:ext cx="4680520" cy="1559942"/>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altLang="en-US" sz="1800" b="1" i="0" u="none" strike="noStrike" kern="0" cap="none" spc="0" normalizeH="0" baseline="0" noProof="0" dirty="0">
                <a:ln>
                  <a:noFill/>
                </a:ln>
                <a:solidFill>
                  <a:srgbClr val="000000"/>
                </a:solidFill>
                <a:effectLst/>
                <a:uLnTx/>
                <a:uFillTx/>
                <a:latin typeface="Arial"/>
                <a:ea typeface="Arial"/>
                <a:cs typeface="Arial"/>
                <a:sym typeface="Arial"/>
              </a:rPr>
              <a:t>Χείλαρης  Σπύρος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altLang="en-US" sz="1800" b="1" i="0" u="none" strike="noStrike" kern="0" cap="none" spc="0" normalizeH="0" baseline="0" noProof="0" dirty="0">
                <a:ln>
                  <a:noFill/>
                </a:ln>
                <a:solidFill>
                  <a:srgbClr val="000000"/>
                </a:solidFill>
                <a:effectLst/>
                <a:uLnTx/>
                <a:uFillTx/>
                <a:latin typeface="Arial"/>
                <a:ea typeface="Arial"/>
                <a:cs typeface="Arial"/>
                <a:sym typeface="Arial"/>
              </a:rPr>
              <a:t>Σύμβουλος Εκπαίδευσης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altLang="en-US" sz="1800" b="1" i="0" u="none" strike="noStrike" kern="0" cap="none" spc="0" normalizeH="0" baseline="0" noProof="0" dirty="0">
                <a:ln>
                  <a:noFill/>
                </a:ln>
                <a:solidFill>
                  <a:srgbClr val="000000"/>
                </a:solidFill>
                <a:effectLst/>
                <a:uLnTx/>
                <a:uFillTx/>
                <a:latin typeface="Arial"/>
                <a:ea typeface="Arial"/>
                <a:cs typeface="Arial"/>
                <a:sym typeface="Arial"/>
              </a:rPr>
              <a:t>Σχολικών Νοσηλευτών Πειραιά</a:t>
            </a:r>
            <a:endParaRPr kumimoji="0" lang="ru-RU" altLang="en-US"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3" name="1 - Τίτλος"/>
          <p:cNvSpPr txBox="1">
            <a:spLocks/>
          </p:cNvSpPr>
          <p:nvPr/>
        </p:nvSpPr>
        <p:spPr>
          <a:xfrm>
            <a:off x="0" y="0"/>
            <a:ext cx="9144000" cy="1707654"/>
          </a:xfrm>
          <a:prstGeom prst="rect">
            <a:avLst/>
          </a:prstGeom>
          <a:solidFill>
            <a:srgbClr val="00B0F0"/>
          </a:solidFill>
        </p:spPr>
        <p:txBody>
          <a:bodyPr>
            <a:normAutofit fontScale="82500" lnSpcReduction="20000"/>
          </a:bodyPr>
          <a:lstStyle/>
          <a:p>
            <a:pPr marL="0" marR="0" lvl="1" indent="0" algn="ctr" defTabSz="914400" rtl="0" eaLnBrk="1" fontAlgn="auto" latinLnBrk="0" hangingPunct="1">
              <a:lnSpc>
                <a:spcPct val="100000"/>
              </a:lnSpc>
              <a:buClr>
                <a:srgbClr val="000000"/>
              </a:buClr>
              <a:buSzTx/>
              <a:buFont typeface="Arial"/>
              <a:buNone/>
              <a:tabLst/>
              <a:defRPr/>
            </a:pPr>
            <a:r>
              <a:rPr kumimoji="0" lang="el-GR" sz="3100" b="0" i="0" u="none" strike="noStrike" kern="0" cap="none" spc="0" normalizeH="0" baseline="0" noProof="0" dirty="0">
                <a:ln>
                  <a:noFill/>
                </a:ln>
                <a:solidFill>
                  <a:srgbClr val="000000"/>
                </a:solidFill>
                <a:effectLst/>
                <a:uLnTx/>
                <a:uFillTx/>
                <a:latin typeface="Arial"/>
                <a:ea typeface="Arial"/>
                <a:cs typeface="Arial"/>
                <a:sym typeface="Arial"/>
              </a:rPr>
              <a:t>Καθήκοντα &amp; Αρμοδιότητες  Σχολικών  Νοσηλευτών  σε</a:t>
            </a:r>
            <a:br>
              <a:rPr kumimoji="0" lang="el-GR" sz="31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sz="3100" b="0" i="0" u="none" strike="noStrike" kern="0" cap="none" spc="0" normalizeH="0" baseline="0" noProof="0" dirty="0">
                <a:ln>
                  <a:noFill/>
                </a:ln>
                <a:solidFill>
                  <a:srgbClr val="000000"/>
                </a:solidFill>
                <a:effectLst/>
                <a:uLnTx/>
                <a:uFillTx/>
                <a:latin typeface="Arial"/>
                <a:ea typeface="Arial"/>
                <a:cs typeface="Arial"/>
                <a:sym typeface="Arial"/>
              </a:rPr>
              <a:t>Σχολεία  Γενικής / Επαγγελματικής  Εκπαίδευσης</a:t>
            </a:r>
            <a:br>
              <a:rPr kumimoji="0" lang="el-GR" sz="36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ΥΑ 88348/Δ3/2018 - ΦΕΚ 2038/τ.Β΄/5-6-2018 (αρχική διάταξη)</a:t>
            </a:r>
            <a:b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b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ΥΑ 123276/Δ3 – ΦΕΚ 4706/τ.Β΄/12-10-2021 (1</a:t>
            </a:r>
            <a:r>
              <a:rPr kumimoji="0" lang="el-GR" sz="2200" b="0" i="0" u="none" strike="noStrike" kern="0" cap="none" spc="0" normalizeH="0" baseline="30000" noProof="0" dirty="0">
                <a:ln>
                  <a:noFill/>
                </a:ln>
                <a:solidFill>
                  <a:srgbClr val="FFFF00"/>
                </a:solidFill>
                <a:effectLst/>
                <a:uLnTx/>
                <a:uFillTx/>
                <a:latin typeface="Arial"/>
                <a:ea typeface="Arial"/>
                <a:cs typeface="Arial"/>
                <a:sym typeface="Arial"/>
              </a:rPr>
              <a:t>η</a:t>
            </a: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 τροποποίηση)</a:t>
            </a:r>
            <a:b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b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ΦΕΚ 2055/Β/26-04-2022  (2</a:t>
            </a:r>
            <a:r>
              <a:rPr kumimoji="0" lang="el-GR" sz="2200" b="0" i="0" u="none" strike="noStrike" kern="0" cap="none" spc="0" normalizeH="0" baseline="30000" noProof="0" dirty="0">
                <a:ln>
                  <a:noFill/>
                </a:ln>
                <a:solidFill>
                  <a:srgbClr val="FFFF00"/>
                </a:solidFill>
                <a:effectLst/>
                <a:uLnTx/>
                <a:uFillTx/>
                <a:latin typeface="Arial"/>
                <a:ea typeface="Arial"/>
                <a:cs typeface="Arial"/>
                <a:sym typeface="Arial"/>
              </a:rPr>
              <a:t>η</a:t>
            </a: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 τροποποίηση)</a:t>
            </a:r>
            <a:br>
              <a:rPr kumimoji="0" lang="el-GR" sz="2200" b="0" i="0" u="none" strike="noStrike" kern="0" cap="none" spc="0" normalizeH="0" baseline="0" noProof="0" dirty="0">
                <a:ln>
                  <a:noFill/>
                </a:ln>
                <a:solidFill>
                  <a:schemeClr val="tx2"/>
                </a:solidFill>
                <a:effectLst/>
                <a:uLnTx/>
                <a:uFillTx/>
                <a:latin typeface="Arial"/>
                <a:ea typeface="Arial"/>
                <a:cs typeface="Arial"/>
                <a:sym typeface="Arial"/>
              </a:rPr>
            </a:br>
            <a:r>
              <a:rPr kumimoji="0" lang="el-GR" sz="1500" b="0" i="1" u="none" strike="noStrike" kern="0" cap="none" spc="0" normalizeH="0" baseline="0" noProof="0" dirty="0">
                <a:ln>
                  <a:noFill/>
                </a:ln>
                <a:solidFill>
                  <a:srgbClr val="FFFF00"/>
                </a:solidFill>
                <a:effectLst/>
                <a:uLnTx/>
                <a:uFillTx/>
                <a:latin typeface="Arial"/>
                <a:ea typeface="Arial"/>
                <a:cs typeface="Arial"/>
                <a:sym typeface="Arial"/>
              </a:rPr>
              <a:t>(Συγκεντρωτική - Συνοπτική περιγραφή σχετικών Διατάξεων  του άρθρου 1)   (α)</a:t>
            </a:r>
            <a:r>
              <a:rPr kumimoji="0" lang="el-GR" sz="1500" b="0" i="0" u="none" strike="noStrike" kern="0" cap="none" spc="0" normalizeH="0" baseline="0" noProof="0" dirty="0">
                <a:ln>
                  <a:noFill/>
                </a:ln>
                <a:solidFill>
                  <a:srgbClr val="000000"/>
                </a:solidFill>
                <a:effectLst/>
                <a:uLnTx/>
                <a:uFillTx/>
                <a:latin typeface="Arial"/>
                <a:ea typeface="Arial"/>
                <a:cs typeface="Arial"/>
                <a:sym typeface="Arial"/>
              </a:rPr>
              <a:t> </a:t>
            </a:r>
          </a:p>
        </p:txBody>
      </p:sp>
      <p:sp>
        <p:nvSpPr>
          <p:cNvPr id="4" name="2 - Θέση περιεχομένου"/>
          <p:cNvSpPr txBox="1">
            <a:spLocks/>
          </p:cNvSpPr>
          <p:nvPr/>
        </p:nvSpPr>
        <p:spPr>
          <a:xfrm>
            <a:off x="179512" y="1707655"/>
            <a:ext cx="8766175" cy="3435846"/>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charset="0"/>
              <a:buNone/>
              <a:tabLst/>
              <a:defRPr/>
            </a:pPr>
            <a:endParaRPr kumimoji="0" lang="el-GR" sz="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sz="1800" b="0" i="1" u="sng" strike="noStrike" kern="0" cap="none" spc="0" normalizeH="0" baseline="0" noProof="0" dirty="0">
                <a:ln>
                  <a:noFill/>
                </a:ln>
                <a:solidFill>
                  <a:srgbClr val="000000"/>
                </a:solidFill>
                <a:effectLst/>
                <a:uLnTx/>
                <a:uFillTx/>
                <a:latin typeface="Arial"/>
                <a:ea typeface="Arial"/>
                <a:cs typeface="Arial"/>
                <a:sym typeface="Arial"/>
              </a:rPr>
              <a:t>Αρχική διάταξη 2018 (εισηγητικό μέρος του άρθρου 1)</a:t>
            </a:r>
          </a:p>
          <a:p>
            <a:pPr marL="0" marR="0" lvl="0" indent="0" algn="l" defTabSz="914400" rtl="0" eaLnBrk="1" fontAlgn="auto" latinLnBrk="0" hangingPunct="1">
              <a:lnSpc>
                <a:spcPct val="100000"/>
              </a:lnSpc>
              <a:spcBef>
                <a:spcPts val="600"/>
              </a:spcBef>
              <a:spcAft>
                <a:spcPts val="0"/>
              </a:spcAft>
              <a:buClr>
                <a:srgbClr val="000000"/>
              </a:buClr>
              <a:buSzTx/>
              <a:buFont typeface="Arial" charset="0"/>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Υποστηρίζουν μαθητές με αναπηρία ή/και ειδικές εκπαιδευτικές ανάγκες, για τους οποίους έχει εκδοθεί </a:t>
            </a:r>
            <a:r>
              <a:rPr kumimoji="0" lang="el-GR" sz="1800" b="1" i="0" u="none" strike="noStrike" kern="0" cap="none" spc="0" normalizeH="0" baseline="0" noProof="0" dirty="0">
                <a:ln>
                  <a:noFill/>
                </a:ln>
                <a:solidFill>
                  <a:srgbClr val="000000"/>
                </a:solidFill>
                <a:effectLst/>
                <a:uLnTx/>
                <a:uFillTx/>
                <a:latin typeface="Arial"/>
                <a:ea typeface="Arial"/>
                <a:cs typeface="Arial"/>
                <a:sym typeface="Arial"/>
              </a:rPr>
              <a:t>απόφαση έγκρισης υποστήριξης </a:t>
            </a: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κατόπιν σχετικής </a:t>
            </a:r>
            <a:r>
              <a:rPr kumimoji="0" lang="el-GR" sz="1800" b="1" i="0" u="none" strike="noStrike" kern="0" cap="none" spc="0" normalizeH="0" baseline="0" noProof="0" dirty="0">
                <a:ln>
                  <a:noFill/>
                </a:ln>
                <a:solidFill>
                  <a:srgbClr val="000000"/>
                </a:solidFill>
                <a:effectLst/>
                <a:uLnTx/>
                <a:uFillTx/>
                <a:latin typeface="Arial"/>
                <a:ea typeface="Arial"/>
                <a:cs typeface="Arial"/>
                <a:sym typeface="Arial"/>
              </a:rPr>
              <a:t>γνωμάτευσης δημοσίου νοσοκομείου</a:t>
            </a: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a:t>
            </a:r>
          </a:p>
          <a:p>
            <a:pPr marL="0" marR="0" lvl="0" indent="0" algn="l" defTabSz="914400" rtl="0" eaLnBrk="1" fontAlgn="auto" latinLnBrk="0" hangingPunct="1">
              <a:lnSpc>
                <a:spcPct val="100000"/>
              </a:lnSpc>
              <a:spcBef>
                <a:spcPts val="1200"/>
              </a:spcBef>
              <a:spcAft>
                <a:spcPts val="0"/>
              </a:spcAft>
              <a:buClr>
                <a:srgbClr val="000000"/>
              </a:buClr>
              <a:buSzTx/>
              <a:buFont typeface="Wingdings" pitchFamily="2" charset="2"/>
              <a:buChar char="Ø"/>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sz="1800" b="0" i="1" u="sng" strike="noStrike" kern="0" cap="none" spc="0" normalizeH="0" baseline="0" noProof="0" dirty="0">
                <a:ln>
                  <a:noFill/>
                </a:ln>
                <a:solidFill>
                  <a:srgbClr val="000000"/>
                </a:solidFill>
                <a:effectLst/>
                <a:uLnTx/>
                <a:uFillTx/>
                <a:latin typeface="Arial"/>
                <a:ea typeface="Arial"/>
                <a:cs typeface="Arial"/>
                <a:sym typeface="Arial"/>
              </a:rPr>
              <a:t>1</a:t>
            </a:r>
            <a:r>
              <a:rPr kumimoji="0" lang="el-GR" sz="1800" b="0" i="1" u="sng" strike="noStrike" kern="0" cap="none" spc="0" normalizeH="0" baseline="30000" noProof="0" dirty="0">
                <a:ln>
                  <a:noFill/>
                </a:ln>
                <a:solidFill>
                  <a:srgbClr val="000000"/>
                </a:solidFill>
                <a:effectLst/>
                <a:uLnTx/>
                <a:uFillTx/>
                <a:latin typeface="Arial"/>
                <a:ea typeface="Arial"/>
                <a:cs typeface="Arial"/>
                <a:sym typeface="Arial"/>
              </a:rPr>
              <a:t>η</a:t>
            </a:r>
            <a:r>
              <a:rPr kumimoji="0" lang="el-GR" sz="1800" b="0" i="1" u="sng" strike="noStrike" kern="0" cap="none" spc="0" normalizeH="0" baseline="0" noProof="0" dirty="0">
                <a:ln>
                  <a:noFill/>
                </a:ln>
                <a:solidFill>
                  <a:srgbClr val="000000"/>
                </a:solidFill>
                <a:effectLst/>
                <a:uLnTx/>
                <a:uFillTx/>
                <a:latin typeface="Arial"/>
                <a:ea typeface="Arial"/>
                <a:cs typeface="Arial"/>
                <a:sym typeface="Arial"/>
              </a:rPr>
              <a:t> τροποποίηση 2021 (εισηγητικό μέρος του άρθρου 1)</a:t>
            </a:r>
            <a:endParaRPr kumimoji="0" lang="el-GR" sz="1800" b="0" i="0" u="sng"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charset="0"/>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Υποστηρίζουν </a:t>
            </a:r>
            <a:r>
              <a:rPr kumimoji="0" lang="el-GR" sz="1800" b="1" i="0" u="none" strike="noStrike" kern="0" cap="none" spc="0" normalizeH="0" baseline="0" noProof="0" dirty="0">
                <a:ln>
                  <a:noFill/>
                </a:ln>
                <a:solidFill>
                  <a:srgbClr val="000000"/>
                </a:solidFill>
                <a:effectLst/>
                <a:uLnTx/>
                <a:uFillTx/>
                <a:latin typeface="Arial"/>
                <a:ea typeface="Arial"/>
                <a:cs typeface="Arial"/>
                <a:sym typeface="Arial"/>
              </a:rPr>
              <a:t>το σύνολο των μαθητών</a:t>
            </a: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για τους οποίους έχει εκδοθεί τέτοια απόφαση έγκρισης και φοιτούν </a:t>
            </a:r>
            <a:r>
              <a:rPr kumimoji="0" lang="el-GR" sz="1800" b="1" i="0" u="none" strike="noStrike" kern="0" cap="none" spc="0" normalizeH="0" baseline="0" noProof="0" dirty="0">
                <a:ln>
                  <a:noFill/>
                </a:ln>
                <a:solidFill>
                  <a:srgbClr val="000000"/>
                </a:solidFill>
                <a:effectLst/>
                <a:uLnTx/>
                <a:uFillTx/>
                <a:latin typeface="Arial"/>
                <a:ea typeface="Arial"/>
                <a:cs typeface="Arial"/>
                <a:sym typeface="Arial"/>
              </a:rPr>
              <a:t>στο ίδιο σχολείο.</a:t>
            </a:r>
            <a:endParaRPr kumimoji="0" lang="el-GR"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Επιπλέον, η άσκηση των καθηκόντων τους δύναται να επεκτείνεται και σε μαθητές με έγκριση υποστήριξης </a:t>
            </a:r>
            <a:r>
              <a:rPr kumimoji="0" lang="el-GR" sz="1800" b="1" i="0" u="none" strike="noStrike" kern="0" cap="none" spc="0" normalizeH="0" baseline="0" noProof="0" dirty="0">
                <a:ln>
                  <a:noFill/>
                </a:ln>
                <a:solidFill>
                  <a:srgbClr val="000000"/>
                </a:solidFill>
                <a:effectLst/>
                <a:uLnTx/>
                <a:uFillTx/>
                <a:latin typeface="Arial"/>
                <a:ea typeface="Arial"/>
                <a:cs typeface="Arial"/>
                <a:sym typeface="Arial"/>
              </a:rPr>
              <a:t>συστεγαζόμενων σχολείων</a:t>
            </a: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 με απόφαση του Δ/</a:t>
            </a:r>
            <a:r>
              <a:rPr kumimoji="0" lang="el-GR" sz="1800" b="0" i="0" u="none" strike="noStrike" kern="0" cap="none" spc="0" normalizeH="0" baseline="0" noProof="0" dirty="0" err="1">
                <a:ln>
                  <a:noFill/>
                </a:ln>
                <a:solidFill>
                  <a:srgbClr val="000000"/>
                </a:solidFill>
                <a:effectLst/>
                <a:uLnTx/>
                <a:uFillTx/>
                <a:latin typeface="Arial"/>
                <a:ea typeface="Arial"/>
                <a:cs typeface="Arial"/>
                <a:sym typeface="Arial"/>
              </a:rPr>
              <a:t>ντή</a:t>
            </a: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 Εκπαίδευσης. </a:t>
            </a:r>
            <a:r>
              <a:rPr kumimoji="0" lang="el-GR" sz="1200" b="0" i="1" u="none" strike="noStrike" kern="0" cap="none" spc="0" normalizeH="0" baseline="0" noProof="0" dirty="0">
                <a:ln>
                  <a:noFill/>
                </a:ln>
                <a:solidFill>
                  <a:srgbClr val="000000"/>
                </a:solidFill>
                <a:effectLst/>
                <a:uLnTx/>
                <a:uFillTx/>
                <a:latin typeface="Arial"/>
                <a:ea typeface="Arial"/>
                <a:cs typeface="Arial"/>
                <a:sym typeface="Arial"/>
              </a:rPr>
              <a:t>(ήταν, με απόφαση του Περιφερειακού Δ/</a:t>
            </a:r>
            <a:r>
              <a:rPr kumimoji="0" lang="el-GR" sz="1200" b="0" i="1" u="none" strike="noStrike" kern="0" cap="none" spc="0" normalizeH="0" baseline="0" noProof="0" dirty="0" err="1">
                <a:ln>
                  <a:noFill/>
                </a:ln>
                <a:solidFill>
                  <a:srgbClr val="000000"/>
                </a:solidFill>
                <a:effectLst/>
                <a:uLnTx/>
                <a:uFillTx/>
                <a:latin typeface="Arial"/>
                <a:ea typeface="Arial"/>
                <a:cs typeface="Arial"/>
                <a:sym typeface="Arial"/>
              </a:rPr>
              <a:t>ντή</a:t>
            </a:r>
            <a:r>
              <a:rPr kumimoji="0" lang="el-GR" sz="1200" b="0" i="1" u="none" strike="noStrike" kern="0" cap="none" spc="0" normalizeH="0" baseline="0" noProof="0" dirty="0">
                <a:ln>
                  <a:noFill/>
                </a:ln>
                <a:solidFill>
                  <a:srgbClr val="000000"/>
                </a:solidFill>
                <a:effectLst/>
                <a:uLnTx/>
                <a:uFillTx/>
                <a:latin typeface="Arial"/>
                <a:ea typeface="Arial"/>
                <a:cs typeface="Arial"/>
                <a:sym typeface="Arial"/>
              </a:rPr>
              <a:t> Εκπαίδευσης)</a:t>
            </a:r>
          </a:p>
          <a:p>
            <a:pPr marL="0" marR="0" lvl="0" indent="0" algn="l" defTabSz="914400" rtl="0" eaLnBrk="1" fontAlgn="auto" latinLnBrk="0" hangingPunct="1">
              <a:lnSpc>
                <a:spcPct val="100000"/>
              </a:lnSpc>
              <a:spcBef>
                <a:spcPts val="0"/>
              </a:spcBef>
              <a:spcAft>
                <a:spcPts val="0"/>
              </a:spcAft>
              <a:buClr>
                <a:srgbClr val="000000"/>
              </a:buClr>
              <a:buSzTx/>
              <a:buFont typeface="Arial" charset="0"/>
              <a:buNone/>
              <a:tabLst/>
              <a:defRPr/>
            </a:pPr>
            <a:r>
              <a:rPr kumimoji="0" lang="el-GR" sz="1400" b="1" i="0" u="none" strike="noStrike" kern="0" cap="none" spc="0" normalizeH="0" baseline="0" noProof="0" dirty="0">
                <a:ln>
                  <a:noFill/>
                </a:ln>
                <a:solidFill>
                  <a:srgbClr val="000000"/>
                </a:solidFill>
                <a:effectLst/>
                <a:uLnTx/>
                <a:uFillTx/>
                <a:latin typeface="Arial"/>
                <a:ea typeface="Arial"/>
                <a:cs typeface="Arial"/>
                <a:sym typeface="Arial"/>
              </a:rPr>
              <a:t> </a:t>
            </a: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3" name="1 - Τίτλος"/>
          <p:cNvSpPr txBox="1">
            <a:spLocks/>
          </p:cNvSpPr>
          <p:nvPr/>
        </p:nvSpPr>
        <p:spPr>
          <a:xfrm>
            <a:off x="0" y="-1"/>
            <a:ext cx="9144000" cy="1203597"/>
          </a:xfrm>
          <a:prstGeom prst="rect">
            <a:avLst/>
          </a:prstGeom>
          <a:solidFill>
            <a:srgbClr val="00B0F0"/>
          </a:solidFill>
        </p:spPr>
        <p:txBody>
          <a:bodyPr>
            <a:normAutofit fontScale="60000" lnSpcReduction="20000"/>
          </a:bodyPr>
          <a:lstStyle/>
          <a:p>
            <a:pPr marL="0" marR="0" lvl="1" indent="0" algn="ctr" defTabSz="914400" rtl="0" eaLnBrk="1" fontAlgn="auto" latinLnBrk="0" hangingPunct="1">
              <a:lnSpc>
                <a:spcPct val="100000"/>
              </a:lnSpc>
              <a:buClr>
                <a:srgbClr val="000000"/>
              </a:buClr>
              <a:buSzTx/>
              <a:buFont typeface="Arial"/>
              <a:buNone/>
              <a:tabLst/>
              <a:defRPr/>
            </a:pPr>
            <a:r>
              <a:rPr kumimoji="0" lang="el-GR" sz="3100" b="0" i="0" u="none" strike="noStrike" kern="0" cap="none" spc="0" normalizeH="0" baseline="0" noProof="0" dirty="0">
                <a:ln>
                  <a:noFill/>
                </a:ln>
                <a:solidFill>
                  <a:srgbClr val="000000"/>
                </a:solidFill>
                <a:effectLst/>
                <a:uLnTx/>
                <a:uFillTx/>
                <a:latin typeface="Arial"/>
                <a:ea typeface="Arial"/>
                <a:cs typeface="Arial"/>
                <a:sym typeface="Arial"/>
              </a:rPr>
              <a:t>Καθήκοντα &amp; Αρμοδιότητες  Σχολικών  Νοσηλευτών  σε</a:t>
            </a:r>
            <a:br>
              <a:rPr kumimoji="0" lang="el-GR" sz="31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sz="3100" b="0" i="0" u="none" strike="noStrike" kern="0" cap="none" spc="0" normalizeH="0" baseline="0" noProof="0" dirty="0">
                <a:ln>
                  <a:noFill/>
                </a:ln>
                <a:solidFill>
                  <a:srgbClr val="000000"/>
                </a:solidFill>
                <a:effectLst/>
                <a:uLnTx/>
                <a:uFillTx/>
                <a:latin typeface="Arial"/>
                <a:ea typeface="Arial"/>
                <a:cs typeface="Arial"/>
                <a:sym typeface="Arial"/>
              </a:rPr>
              <a:t>Σχολεία  Γενικής / Επαγγελματικής  Εκπαίδευσης</a:t>
            </a:r>
            <a:br>
              <a:rPr kumimoji="0" lang="el-GR" sz="36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ΥΑ 88348/Δ3/2018 - ΦΕΚ 2038/τ.Β΄/5-6-2018 (αρχική διάταξη)</a:t>
            </a:r>
            <a:b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b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ΥΑ 123276/Δ3 – ΦΕΚ 4706/τ.Β΄/12-10-2021 (1</a:t>
            </a:r>
            <a:r>
              <a:rPr kumimoji="0" lang="el-GR" sz="2200" b="0" i="0" u="none" strike="noStrike" kern="0" cap="none" spc="0" normalizeH="0" baseline="30000" noProof="0" dirty="0">
                <a:ln>
                  <a:noFill/>
                </a:ln>
                <a:solidFill>
                  <a:srgbClr val="FFFF00"/>
                </a:solidFill>
                <a:effectLst/>
                <a:uLnTx/>
                <a:uFillTx/>
                <a:latin typeface="Arial"/>
                <a:ea typeface="Arial"/>
                <a:cs typeface="Arial"/>
                <a:sym typeface="Arial"/>
              </a:rPr>
              <a:t>η</a:t>
            </a: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 τροποποίηση)</a:t>
            </a:r>
            <a:b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b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ΦΕΚ 2055/Β/26-04-2022  (2</a:t>
            </a:r>
            <a:r>
              <a:rPr kumimoji="0" lang="el-GR" sz="2200" b="0" i="0" u="none" strike="noStrike" kern="0" cap="none" spc="0" normalizeH="0" baseline="30000" noProof="0" dirty="0">
                <a:ln>
                  <a:noFill/>
                </a:ln>
                <a:solidFill>
                  <a:srgbClr val="FFFF00"/>
                </a:solidFill>
                <a:effectLst/>
                <a:uLnTx/>
                <a:uFillTx/>
                <a:latin typeface="Arial"/>
                <a:ea typeface="Arial"/>
                <a:cs typeface="Arial"/>
                <a:sym typeface="Arial"/>
              </a:rPr>
              <a:t>η</a:t>
            </a:r>
            <a:r>
              <a:rPr kumimoji="0" lang="el-GR" sz="2200" b="0" i="0" u="none" strike="noStrike" kern="0" cap="none" spc="0" normalizeH="0" baseline="0" noProof="0" dirty="0">
                <a:ln>
                  <a:noFill/>
                </a:ln>
                <a:solidFill>
                  <a:srgbClr val="FFFF00"/>
                </a:solidFill>
                <a:effectLst/>
                <a:uLnTx/>
                <a:uFillTx/>
                <a:latin typeface="Arial"/>
                <a:ea typeface="Arial"/>
                <a:cs typeface="Arial"/>
                <a:sym typeface="Arial"/>
              </a:rPr>
              <a:t> τροποποίηση)</a:t>
            </a:r>
            <a:br>
              <a:rPr kumimoji="0" lang="el-GR" sz="2200" b="0" i="0" u="none" strike="noStrike" kern="0" cap="none" spc="0" normalizeH="0" baseline="0" noProof="0" dirty="0">
                <a:ln>
                  <a:noFill/>
                </a:ln>
                <a:solidFill>
                  <a:schemeClr val="tx2"/>
                </a:solidFill>
                <a:effectLst/>
                <a:uLnTx/>
                <a:uFillTx/>
                <a:latin typeface="Arial"/>
                <a:ea typeface="Arial"/>
                <a:cs typeface="Arial"/>
                <a:sym typeface="Arial"/>
              </a:rPr>
            </a:br>
            <a:r>
              <a:rPr kumimoji="0" lang="el-GR" sz="2000" b="0" i="1" u="none" strike="noStrike" kern="0" cap="none" spc="0" normalizeH="0" baseline="0" noProof="0" dirty="0">
                <a:ln>
                  <a:noFill/>
                </a:ln>
                <a:solidFill>
                  <a:srgbClr val="FFFF00"/>
                </a:solidFill>
                <a:effectLst/>
                <a:uLnTx/>
                <a:uFillTx/>
                <a:latin typeface="Arial"/>
                <a:ea typeface="Arial"/>
                <a:cs typeface="Arial"/>
                <a:sym typeface="Arial"/>
              </a:rPr>
              <a:t>(Συγκεντρωτική - Συνοπτική περιγραφή σχετικών Διατάξεων  του άρθρου 1)   (β)</a:t>
            </a:r>
            <a:endParaRPr kumimoji="0" lang="el-GR" sz="2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2 - Θέση περιεχομένου"/>
          <p:cNvSpPr txBox="1">
            <a:spLocks/>
          </p:cNvSpPr>
          <p:nvPr/>
        </p:nvSpPr>
        <p:spPr>
          <a:xfrm>
            <a:off x="179512" y="1203597"/>
            <a:ext cx="8766175" cy="39399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charset="0"/>
              <a:buNone/>
              <a:tabLst/>
              <a:defRPr/>
            </a:pPr>
            <a:endParaRPr kumimoji="0" lang="el-GR" sz="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l-GR" b="0" i="1"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b="0" i="1" u="sng" strike="noStrike" kern="0" cap="none" spc="0" normalizeH="0" baseline="0" noProof="0" dirty="0">
                <a:ln>
                  <a:noFill/>
                </a:ln>
                <a:solidFill>
                  <a:srgbClr val="000000"/>
                </a:solidFill>
                <a:effectLst/>
                <a:uLnTx/>
                <a:uFillTx/>
                <a:latin typeface="Arial"/>
                <a:ea typeface="Arial"/>
                <a:cs typeface="Arial"/>
                <a:sym typeface="Arial"/>
              </a:rPr>
              <a:t>1</a:t>
            </a:r>
            <a:r>
              <a:rPr kumimoji="0" lang="el-GR" b="0" i="1" u="sng" strike="noStrike" kern="0" cap="none" spc="0" normalizeH="0" baseline="30000" noProof="0" dirty="0">
                <a:ln>
                  <a:noFill/>
                </a:ln>
                <a:solidFill>
                  <a:srgbClr val="000000"/>
                </a:solidFill>
                <a:effectLst/>
                <a:uLnTx/>
                <a:uFillTx/>
                <a:latin typeface="Arial"/>
                <a:ea typeface="Arial"/>
                <a:cs typeface="Arial"/>
                <a:sym typeface="Arial"/>
              </a:rPr>
              <a:t>η</a:t>
            </a:r>
            <a:r>
              <a:rPr kumimoji="0" lang="el-GR" b="0" i="1" u="sng" strike="noStrike" kern="0" cap="none" spc="0" normalizeH="0" baseline="0" noProof="0" dirty="0">
                <a:ln>
                  <a:noFill/>
                </a:ln>
                <a:solidFill>
                  <a:srgbClr val="000000"/>
                </a:solidFill>
                <a:effectLst/>
                <a:uLnTx/>
                <a:uFillTx/>
                <a:latin typeface="Arial"/>
                <a:ea typeface="Arial"/>
                <a:cs typeface="Arial"/>
                <a:sym typeface="Arial"/>
              </a:rPr>
              <a:t> τροποποίηση 2021 (</a:t>
            </a:r>
            <a:r>
              <a:rPr lang="el-GR" i="1" u="sng" dirty="0"/>
              <a:t>Περίπτωση α. της Παραγράφου 18</a:t>
            </a:r>
            <a:r>
              <a:rPr kumimoji="0" lang="el-GR" b="0" i="1" u="sng" strike="noStrike" kern="0" cap="none" spc="0" normalizeH="0" baseline="0" noProof="0" dirty="0">
                <a:ln>
                  <a:noFill/>
                </a:ln>
                <a:solidFill>
                  <a:srgbClr val="000000"/>
                </a:solidFill>
                <a:effectLst/>
                <a:uLnTx/>
                <a:uFillTx/>
                <a:latin typeface="Arial"/>
                <a:ea typeface="Arial"/>
                <a:cs typeface="Arial"/>
                <a:sym typeface="Arial"/>
              </a:rPr>
              <a:t>)</a:t>
            </a:r>
          </a:p>
          <a:p>
            <a:pPr marL="0" marR="0" lvl="0" indent="0" algn="l" defTabSz="914400" rtl="0" eaLnBrk="1" fontAlgn="auto" latinLnBrk="0" hangingPunct="1">
              <a:lnSpc>
                <a:spcPct val="150000"/>
              </a:lnSpc>
              <a:spcBef>
                <a:spcPts val="400"/>
              </a:spcBef>
              <a:spcAft>
                <a:spcPts val="0"/>
              </a:spcAft>
              <a:buClr>
                <a:srgbClr val="000000"/>
              </a:buClr>
              <a:buSzTx/>
              <a:buFont typeface="Arial" charset="0"/>
              <a:buNone/>
              <a:tabLst/>
              <a:defRPr/>
            </a:pP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Παρέχει ΠΡΩΤΕΣ ΒΟΗΘΕΙΕΣ σε όλους τους μαθητές της σχολικής μονάδας, λαμβάνοντας υπόψη και το περιεχόμενο του Ατομικού Δελτίου Υγείας Μαθητή (ΑΔΥΜ).</a:t>
            </a:r>
          </a:p>
          <a:p>
            <a:pPr marL="0" marR="0" lvl="0" indent="0" algn="l" defTabSz="914400" rtl="0" eaLnBrk="1" fontAlgn="auto" latinLnBrk="0" hangingPunct="1">
              <a:lnSpc>
                <a:spcPct val="150000"/>
              </a:lnSpc>
              <a:spcBef>
                <a:spcPts val="400"/>
              </a:spcBef>
              <a:spcAft>
                <a:spcPts val="0"/>
              </a:spcAft>
              <a:buClr>
                <a:srgbClr val="000000"/>
              </a:buClr>
              <a:buSzTx/>
              <a:buFont typeface="Arial" charset="0"/>
              <a:buNone/>
              <a:tabLst/>
              <a:defRPr/>
            </a:pPr>
            <a:endParaRPr kumimoji="0" lang="el-GR" sz="1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just" defTabSz="914400" rtl="0" eaLnBrk="1" fontAlgn="auto" latinLnBrk="0" hangingPunct="1">
              <a:lnSpc>
                <a:spcPts val="2525"/>
              </a:lnSpc>
              <a:spcBef>
                <a:spcPts val="0"/>
              </a:spcBef>
              <a:spcAft>
                <a:spcPts val="0"/>
              </a:spcAft>
              <a:buClr>
                <a:srgbClr val="000000"/>
              </a:buClr>
              <a:buSzTx/>
              <a:buFont typeface="Wingdings" panose="05000000000000000000" pitchFamily="2" charset="2"/>
              <a:buChar char="Ø"/>
              <a:tabLst/>
              <a:defRPr/>
            </a:pPr>
            <a:r>
              <a:rPr kumimoji="0" lang="el-GR" b="0" i="1" u="sng" strike="noStrike" kern="0" cap="none" spc="0" normalizeH="0" baseline="0" noProof="0" dirty="0">
                <a:ln>
                  <a:noFill/>
                </a:ln>
                <a:solidFill>
                  <a:srgbClr val="000000"/>
                </a:solidFill>
                <a:effectLst/>
                <a:uLnTx/>
                <a:uFillTx/>
                <a:latin typeface="Arial"/>
                <a:ea typeface="Arial"/>
                <a:cs typeface="Arial"/>
                <a:sym typeface="Arial"/>
              </a:rPr>
              <a:t>2</a:t>
            </a:r>
            <a:r>
              <a:rPr kumimoji="0" lang="el-GR" b="0" i="1" u="sng" strike="noStrike" kern="0" cap="none" spc="0" normalizeH="0" baseline="30000" noProof="0" dirty="0">
                <a:ln>
                  <a:noFill/>
                </a:ln>
                <a:solidFill>
                  <a:srgbClr val="000000"/>
                </a:solidFill>
                <a:effectLst/>
                <a:uLnTx/>
                <a:uFillTx/>
                <a:latin typeface="Arial"/>
                <a:ea typeface="Arial"/>
                <a:cs typeface="Arial"/>
                <a:sym typeface="Arial"/>
              </a:rPr>
              <a:t>η</a:t>
            </a:r>
            <a:r>
              <a:rPr kumimoji="0" lang="el-GR" b="0" i="1" u="sng" strike="noStrike" kern="0" cap="none" spc="0" normalizeH="0" baseline="0" noProof="0" dirty="0">
                <a:ln>
                  <a:noFill/>
                </a:ln>
                <a:solidFill>
                  <a:srgbClr val="000000"/>
                </a:solidFill>
                <a:effectLst/>
                <a:uLnTx/>
                <a:uFillTx/>
                <a:latin typeface="Arial"/>
                <a:ea typeface="Arial"/>
                <a:cs typeface="Arial"/>
                <a:sym typeface="Arial"/>
              </a:rPr>
              <a:t> τροποποίηση 2022 (</a:t>
            </a:r>
            <a:r>
              <a:rPr lang="el-GR" i="1" u="sng" dirty="0"/>
              <a:t>Περίπτωση α. της Παραγράφου 18</a:t>
            </a:r>
            <a:r>
              <a:rPr kumimoji="0" lang="el-GR" b="0" i="1" u="sng" strike="noStrike" kern="0" cap="none" spc="0" normalizeH="0" baseline="0" noProof="0" dirty="0">
                <a:ln>
                  <a:noFill/>
                </a:ln>
                <a:solidFill>
                  <a:srgbClr val="000000"/>
                </a:solidFill>
                <a:effectLst/>
                <a:uLnTx/>
                <a:uFillTx/>
                <a:latin typeface="Arial"/>
                <a:ea typeface="Arial"/>
                <a:cs typeface="Arial"/>
                <a:sym typeface="Arial"/>
              </a:rPr>
              <a:t>)</a:t>
            </a:r>
          </a:p>
          <a:p>
            <a:pPr marL="0" marR="0" lvl="0" indent="0" algn="just" defTabSz="914400" rtl="0" eaLnBrk="1" fontAlgn="auto" latinLnBrk="0" hangingPunct="1">
              <a:spcBef>
                <a:spcPts val="400"/>
              </a:spcBef>
              <a:spcAft>
                <a:spcPts val="0"/>
              </a:spcAft>
              <a:buClr>
                <a:srgbClr val="000000"/>
              </a:buClr>
              <a:buSzTx/>
              <a:tabLst/>
              <a:defRPr/>
            </a:pP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Επιπλέον των κύριων καθηκόντων</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του που σχετίζονται με την κάλυψη των αναγκών των υποστηριζόμενων μαθητών </a:t>
            </a: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a:t>
            </a:r>
            <a:endParaRPr kumimoji="0" lang="el-GR" b="0" i="0" u="none" strike="noStrike" kern="0" cap="none" spc="0" normalizeH="0" baseline="0" noProof="0" dirty="0">
              <a:ln>
                <a:noFill/>
              </a:ln>
              <a:solidFill>
                <a:srgbClr val="000000"/>
              </a:solidFill>
              <a:effectLst/>
              <a:uLnTx/>
              <a:uFillTx/>
              <a:latin typeface="Arial"/>
              <a:ea typeface="Arial"/>
              <a:cs typeface="Arial"/>
              <a:sym typeface="Arial"/>
            </a:endParaRPr>
          </a:p>
          <a:p>
            <a:pPr algn="just">
              <a:lnSpc>
                <a:spcPct val="150000"/>
              </a:lnSpc>
              <a:spcBef>
                <a:spcPts val="200"/>
              </a:spcBef>
              <a:defRPr/>
            </a:pP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α)</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ΥΠΟΣΤΗΡΙΖΕΙ </a:t>
            </a: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ΟΛΟΥΣ τους μαθητές</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της σχολικής μονάδας τοποθέτησης του, όπως και της τυχόν συστεγαζόμενης, σύμφωνα με τα οριζόμενα στο εισηγητικό μέρος του παρόντος άρθρου </a:t>
            </a:r>
            <a:r>
              <a:rPr lang="el-GR" sz="1000" i="1" dirty="0"/>
              <a:t>(</a:t>
            </a:r>
            <a:r>
              <a:rPr kumimoji="0" lang="el-GR" sz="1000" b="0" i="1" u="none" strike="noStrike" kern="0" cap="none" spc="0" normalizeH="0" baseline="0" noProof="0" dirty="0">
                <a:ln>
                  <a:noFill/>
                </a:ln>
                <a:solidFill>
                  <a:srgbClr val="000000"/>
                </a:solidFill>
                <a:effectLst/>
                <a:uLnTx/>
                <a:uFillTx/>
                <a:latin typeface="Arial"/>
                <a:ea typeface="Arial"/>
                <a:cs typeface="Arial"/>
                <a:sym typeface="Arial"/>
              </a:rPr>
              <a:t>κατά την 1</a:t>
            </a:r>
            <a:r>
              <a:rPr kumimoji="0" lang="el-GR" sz="1000" b="0" i="1" u="none" strike="noStrike" kern="0" cap="none" spc="0" normalizeH="0" baseline="30000" noProof="0" dirty="0">
                <a:ln>
                  <a:noFill/>
                </a:ln>
                <a:solidFill>
                  <a:srgbClr val="000000"/>
                </a:solidFill>
                <a:effectLst/>
                <a:uLnTx/>
                <a:uFillTx/>
                <a:latin typeface="Arial"/>
                <a:ea typeface="Arial"/>
                <a:cs typeface="Arial"/>
                <a:sym typeface="Arial"/>
              </a:rPr>
              <a:t>η</a:t>
            </a:r>
            <a:r>
              <a:rPr kumimoji="0" lang="el-GR" sz="1000" b="0" i="1" u="none" strike="noStrike" kern="0" cap="none" spc="0" normalizeH="0" baseline="0" noProof="0" dirty="0">
                <a:ln>
                  <a:noFill/>
                </a:ln>
                <a:solidFill>
                  <a:srgbClr val="000000"/>
                </a:solidFill>
                <a:effectLst/>
                <a:uLnTx/>
                <a:uFillTx/>
                <a:latin typeface="Arial"/>
                <a:ea typeface="Arial"/>
                <a:cs typeface="Arial"/>
                <a:sym typeface="Arial"/>
              </a:rPr>
              <a:t> τροποποίηση)</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λαμβάνοντας υπόψη το περιεχόμενο του </a:t>
            </a: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Ατομικού Δελτίου Υγείας Μαθητή</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sz="1000" b="0" i="1" strike="noStrike" kern="0" cap="none" spc="0" normalizeH="0" baseline="0" noProof="0" dirty="0">
                <a:ln>
                  <a:noFill/>
                </a:ln>
                <a:solidFill>
                  <a:srgbClr val="000000"/>
                </a:solidFill>
                <a:effectLst/>
                <a:uLnTx/>
                <a:uFillTx/>
                <a:latin typeface="Arial"/>
                <a:ea typeface="Arial"/>
                <a:cs typeface="Arial"/>
                <a:sym typeface="Arial"/>
              </a:rPr>
              <a:t>1</a:t>
            </a:r>
            <a:r>
              <a:rPr kumimoji="0" lang="el-GR" sz="1000" b="0" i="1" strike="noStrike" kern="0" cap="none" spc="0" normalizeH="0" baseline="30000" noProof="0" dirty="0">
                <a:ln>
                  <a:noFill/>
                </a:ln>
                <a:solidFill>
                  <a:srgbClr val="000000"/>
                </a:solidFill>
                <a:effectLst/>
                <a:uLnTx/>
                <a:uFillTx/>
                <a:latin typeface="Arial"/>
                <a:ea typeface="Arial"/>
                <a:cs typeface="Arial"/>
                <a:sym typeface="Arial"/>
              </a:rPr>
              <a:t>η</a:t>
            </a:r>
            <a:r>
              <a:rPr kumimoji="0" lang="el-GR" sz="1000" b="0" i="1" strike="noStrike" kern="0" cap="none" spc="0" normalizeH="0" baseline="0" noProof="0" dirty="0">
                <a:ln>
                  <a:noFill/>
                </a:ln>
                <a:solidFill>
                  <a:srgbClr val="000000"/>
                </a:solidFill>
                <a:effectLst/>
                <a:uLnTx/>
                <a:uFillTx/>
                <a:latin typeface="Arial"/>
                <a:ea typeface="Arial"/>
                <a:cs typeface="Arial"/>
                <a:sym typeface="Arial"/>
              </a:rPr>
              <a:t> τροποποίηση της </a:t>
            </a:r>
            <a:r>
              <a:rPr lang="el-GR" sz="1000" i="1" dirty="0"/>
              <a:t>Περίπτωσης α. της Παραγράφου 18)</a:t>
            </a:r>
            <a:r>
              <a:rPr lang="el-GR" sz="1000" dirty="0"/>
              <a:t> </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και </a:t>
            </a: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τηρώντας </a:t>
            </a:r>
            <a:r>
              <a:rPr kumimoji="0" lang="el-GR" b="1" i="0" u="none" strike="noStrike" kern="0" cap="none" spc="0" normalizeH="0" baseline="0" noProof="0" dirty="0" err="1">
                <a:ln>
                  <a:noFill/>
                </a:ln>
                <a:solidFill>
                  <a:srgbClr val="000000"/>
                </a:solidFill>
                <a:effectLst/>
                <a:uLnTx/>
                <a:uFillTx/>
                <a:latin typeface="Arial"/>
                <a:ea typeface="Arial"/>
                <a:cs typeface="Arial"/>
                <a:sym typeface="Arial"/>
              </a:rPr>
              <a:t>γι</a:t>
            </a: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 αυτούς/</a:t>
            </a:r>
            <a:r>
              <a:rPr kumimoji="0" lang="el-GR" b="1" i="0" u="none" strike="noStrike" kern="0" cap="none" spc="0" normalizeH="0" baseline="0" noProof="0" dirty="0" err="1">
                <a:ln>
                  <a:noFill/>
                </a:ln>
                <a:solidFill>
                  <a:srgbClr val="000000"/>
                </a:solidFill>
                <a:effectLst/>
                <a:uLnTx/>
                <a:uFillTx/>
                <a:latin typeface="Arial"/>
                <a:ea typeface="Arial"/>
                <a:cs typeface="Arial"/>
                <a:sym typeface="Arial"/>
              </a:rPr>
              <a:t>ες</a:t>
            </a: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b="1" i="0" u="sng" strike="noStrike" kern="0" cap="none" spc="0" normalizeH="0" baseline="0" noProof="0" dirty="0">
                <a:ln>
                  <a:noFill/>
                </a:ln>
                <a:solidFill>
                  <a:srgbClr val="000000"/>
                </a:solidFill>
                <a:effectLst/>
                <a:uLnTx/>
                <a:uFillTx/>
                <a:latin typeface="Arial"/>
                <a:ea typeface="Arial"/>
                <a:cs typeface="Arial"/>
                <a:sym typeface="Arial"/>
              </a:rPr>
              <a:t>ΟΛΕΣ τις περιγραφόμενες διαδικασίες του παρόντος άρθρου</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sz="1200" b="0" i="1" u="none" strike="noStrike" kern="0" cap="none" spc="0" normalizeH="0" baseline="0" noProof="0" dirty="0">
                <a:ln>
                  <a:noFill/>
                </a:ln>
                <a:solidFill>
                  <a:srgbClr val="000000"/>
                </a:solidFill>
                <a:effectLst/>
                <a:uLnTx/>
                <a:uFillTx/>
                <a:latin typeface="Arial"/>
                <a:ea typeface="Arial"/>
                <a:cs typeface="Arial"/>
                <a:sym typeface="Arial"/>
              </a:rPr>
              <a:t>(άρθρο 1 της αρχικής διάταξης 2018, με τις 19 Παραγράφους, όπου &amp; όπως αυτές έχουν τροποποιηθεί)</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ανεξαρτήτως </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υφιστάμενης ή μη εγκριτικής απόφασης υποστήριξης από σχολικό νοσηλευτή.</a:t>
            </a:r>
            <a:endParaRPr kumimoji="0" lang="el-GR"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charset="0"/>
              <a:buNone/>
              <a:tabLst/>
              <a:defRPr/>
            </a:pPr>
            <a:endParaRPr kumimoji="0" lang="el-GR" sz="18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charset="0"/>
              <a:buNone/>
              <a:tabLst/>
              <a:defRPr/>
            </a:pPr>
            <a:r>
              <a:rPr kumimoji="0" lang="el-GR" sz="1400" b="1" i="0" u="none" strike="noStrike" kern="0" cap="none" spc="0" normalizeH="0" baseline="0" noProof="0" dirty="0">
                <a:ln>
                  <a:noFill/>
                </a:ln>
                <a:solidFill>
                  <a:srgbClr val="000000"/>
                </a:solidFill>
                <a:effectLst/>
                <a:uLnTx/>
                <a:uFillTx/>
                <a:latin typeface="Arial"/>
                <a:ea typeface="Arial"/>
                <a:cs typeface="Arial"/>
                <a:sym typeface="Arial"/>
              </a:rPr>
              <a:t> </a:t>
            </a: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0483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7" name="1 - Τίτλος"/>
          <p:cNvSpPr txBox="1">
            <a:spLocks/>
          </p:cNvSpPr>
          <p:nvPr/>
        </p:nvSpPr>
        <p:spPr>
          <a:xfrm>
            <a:off x="35496" y="411510"/>
            <a:ext cx="9069904" cy="576064"/>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1" u="none" strike="noStrike" kern="0" cap="none" spc="0" normalizeH="0" baseline="0" noProof="0" dirty="0">
                <a:ln>
                  <a:noFill/>
                </a:ln>
                <a:solidFill>
                  <a:srgbClr val="FF0000"/>
                </a:solidFill>
                <a:effectLst/>
                <a:uLnTx/>
                <a:uFillTx/>
                <a:latin typeface="Arial"/>
                <a:ea typeface="Arial"/>
                <a:cs typeface="Arial"/>
                <a:sym typeface="Arial"/>
              </a:rPr>
              <a:t>(Συγκεντρωτική - Συνοπτική περιγραφή σχετικών Διατάξεων του άρθρου 1)   (γ)</a:t>
            </a:r>
            <a:endParaRPr kumimoji="0" lang="el-GR" sz="20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8" name="2 - Θέση περιεχομένου"/>
          <p:cNvSpPr txBox="1">
            <a:spLocks/>
          </p:cNvSpPr>
          <p:nvPr/>
        </p:nvSpPr>
        <p:spPr>
          <a:xfrm>
            <a:off x="196850" y="1203599"/>
            <a:ext cx="8750300" cy="5760640"/>
          </a:xfrm>
          <a:prstGeom prst="rect">
            <a:avLst/>
          </a:prstGeom>
        </p:spPr>
        <p: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Συνεργάζεται με τους γονείς &amp; τον θεράποντα ιατρό για τη σύνταξη </a:t>
            </a: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Ιστορικού Υγείας</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&amp; τη χορήγηση </a:t>
            </a: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Φαρμακευτικής Αγωγής</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a:t>
            </a:r>
          </a:p>
          <a:p>
            <a:pPr marL="0" marR="0" lvl="0" indent="0" algn="just" defTabSz="914400" rtl="0" eaLnBrk="1" fontAlgn="auto" latinLnBrk="0" hangingPunct="1">
              <a:lnSpc>
                <a:spcPct val="100000"/>
              </a:lnSpc>
              <a:spcBef>
                <a:spcPts val="240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Διαμορφώνει </a:t>
            </a: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σχέδιο επείγουσας παρέμβασης</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για τις ιδιαίτερες ανάγκες των υποστηριζόμενων μαθητών και σε συνεργασία με το διευθυντή δίνει κατάλληλες </a:t>
            </a: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οδηγίες στο προσωπικό του σχολείου</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προκειμένου να είναι σε θέση να ανταποκριθεί στη λήψη μέτρων πρώτων βοηθειών για την αντιμετώπιση έκτακτου περιστατικού.</a:t>
            </a:r>
          </a:p>
          <a:p>
            <a:pPr marL="0" marR="0" lvl="0" indent="0" algn="just" defTabSz="914400" rtl="0" eaLnBrk="1" fontAlgn="auto" latinLnBrk="0" hangingPunct="1">
              <a:lnSpc>
                <a:spcPct val="100000"/>
              </a:lnSpc>
              <a:spcBef>
                <a:spcPts val="240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Σε περίπτωση που κριθεί αναγκαία η μεταφορά του μαθητή σε νοσηλευτικό ίδρυμα </a:t>
            </a: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συνοδεύει το μαθητή και παραμένει σε αυτό μέχρι την άφιξη του γονέα</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ή του κηδεμόνα και μεριμνά για την πλήρη ενημέρωσή τους.</a:t>
            </a:r>
          </a:p>
          <a:p>
            <a:pPr marL="0" marR="0" lvl="0" indent="0" algn="just" defTabSz="914400" rtl="0" eaLnBrk="1" fontAlgn="auto" latinLnBrk="0" hangingPunct="1">
              <a:lnSpc>
                <a:spcPct val="100000"/>
              </a:lnSpc>
              <a:spcBef>
                <a:spcPts val="240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Κατά την ώρα των </a:t>
            </a: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διαλειμμάτων</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εποπτεύει τους υποστηριζόμενους μαθητές.</a:t>
            </a: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l-GR" sz="14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l-GR" sz="14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l-GR" sz="14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charset="0"/>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5" name="1 - Τίτλος"/>
          <p:cNvSpPr txBox="1">
            <a:spLocks/>
          </p:cNvSpPr>
          <p:nvPr/>
        </p:nvSpPr>
        <p:spPr>
          <a:xfrm>
            <a:off x="323528" y="0"/>
            <a:ext cx="8622704" cy="52011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1" u="none" strike="noStrike" kern="0" cap="none" spc="0" normalizeH="0" baseline="0" noProof="0" dirty="0">
                <a:ln>
                  <a:noFill/>
                </a:ln>
                <a:solidFill>
                  <a:srgbClr val="FF0000"/>
                </a:solidFill>
                <a:effectLst/>
                <a:uLnTx/>
                <a:uFillTx/>
                <a:latin typeface="Arial"/>
                <a:ea typeface="Arial"/>
                <a:cs typeface="Arial"/>
                <a:sym typeface="Arial"/>
              </a:rPr>
              <a:t>(Συγκεντρωτική - Συνοπτική περιγραφή σχετικών Διατάξεων  του άρθρου 1)   (δ)</a:t>
            </a:r>
            <a:endParaRPr kumimoji="0" lang="el-GR" sz="18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6" name="5 - Ορθογώνιο"/>
          <p:cNvSpPr/>
          <p:nvPr/>
        </p:nvSpPr>
        <p:spPr>
          <a:xfrm>
            <a:off x="323528" y="771550"/>
            <a:ext cx="8781872" cy="4431983"/>
          </a:xfrm>
          <a:prstGeom prst="rect">
            <a:avLst/>
          </a:prstGeom>
        </p:spPr>
        <p:txBody>
          <a:bodyPr wrap="square">
            <a:spAutoFit/>
          </a:bodyPr>
          <a:lstStyle/>
          <a:p>
            <a:pPr algn="just">
              <a:spcBef>
                <a:spcPts val="1200"/>
              </a:spcBef>
              <a:buFont typeface="Arial" charset="0"/>
              <a:buNone/>
            </a:pPr>
            <a:r>
              <a:rPr lang="el-GR" sz="1200" b="1" u="sng" dirty="0"/>
              <a:t>Παράγραφος 18</a:t>
            </a:r>
            <a:r>
              <a:rPr lang="el-GR" sz="1200" b="1" dirty="0"/>
              <a:t>  -  Επιπλέον των κύριων καθηκόντων</a:t>
            </a:r>
            <a:r>
              <a:rPr lang="el-GR" sz="1200" dirty="0"/>
              <a:t> του που σχετίζονται με την κάλυψη των αναγκών των υποστηριζόμενων μαθητών </a:t>
            </a:r>
            <a:r>
              <a:rPr lang="el-GR" sz="1200" b="1" dirty="0"/>
              <a:t>:</a:t>
            </a:r>
          </a:p>
          <a:p>
            <a:pPr algn="just">
              <a:spcBef>
                <a:spcPts val="600"/>
              </a:spcBef>
              <a:buFont typeface="Arial" charset="0"/>
              <a:buNone/>
            </a:pPr>
            <a:r>
              <a:rPr lang="el-GR" sz="1200" dirty="0"/>
              <a:t>α) Υποστηρίζει </a:t>
            </a:r>
            <a:r>
              <a:rPr lang="el-GR" sz="1200" b="1" dirty="0"/>
              <a:t>ΟΛΟΥΣ τους μαθητές</a:t>
            </a:r>
            <a:r>
              <a:rPr lang="el-GR" sz="1200" dirty="0"/>
              <a:t> της σχολικής μονάδας τοποθέτησης του, ….</a:t>
            </a:r>
          </a:p>
          <a:p>
            <a:pPr algn="just">
              <a:spcBef>
                <a:spcPct val="0"/>
              </a:spcBef>
              <a:buFont typeface="Arial" charset="0"/>
              <a:buNone/>
            </a:pPr>
            <a:r>
              <a:rPr lang="el-GR" dirty="0"/>
              <a:t>    </a:t>
            </a:r>
            <a:r>
              <a:rPr lang="el-GR" sz="1100" i="1" dirty="0"/>
              <a:t>(σχετική αναφορά έχει γίνει παραπάνω)</a:t>
            </a:r>
          </a:p>
          <a:p>
            <a:pPr algn="just">
              <a:spcBef>
                <a:spcPts val="900"/>
              </a:spcBef>
              <a:buFont typeface="Arial" charset="0"/>
              <a:buNone/>
            </a:pPr>
            <a:r>
              <a:rPr lang="el-GR" b="1" dirty="0"/>
              <a:t>β)</a:t>
            </a:r>
            <a:r>
              <a:rPr lang="el-GR" dirty="0"/>
              <a:t> Φροντίζει για τη διαμόρφωση του </a:t>
            </a:r>
            <a:r>
              <a:rPr lang="el-GR" b="1" dirty="0"/>
              <a:t>φαρμακείου</a:t>
            </a:r>
            <a:r>
              <a:rPr lang="el-GR" dirty="0"/>
              <a:t> του σχολείου.</a:t>
            </a:r>
          </a:p>
          <a:p>
            <a:pPr algn="just">
              <a:spcBef>
                <a:spcPts val="900"/>
              </a:spcBef>
              <a:buFont typeface="Arial" charset="0"/>
              <a:buNone/>
            </a:pPr>
            <a:r>
              <a:rPr lang="el-GR" b="1" dirty="0"/>
              <a:t>γ)</a:t>
            </a:r>
            <a:r>
              <a:rPr lang="el-GR" dirty="0"/>
              <a:t> Ενημερώνει και συμβουλεύει εκπαιδευτικούς, μαθητές και γονείς για </a:t>
            </a:r>
            <a:r>
              <a:rPr lang="el-GR" b="1" dirty="0"/>
              <a:t>θέματα υγείας</a:t>
            </a:r>
            <a:r>
              <a:rPr lang="el-GR" dirty="0"/>
              <a:t>, για την προστασία του σχολείου από ιογενείς καταστάσεις, εποχιακές λοιμώξεις και επιδημίες όπως και για την αποφυγή μεταδιδόμενων νοσημάτων.</a:t>
            </a:r>
          </a:p>
          <a:p>
            <a:pPr>
              <a:spcBef>
                <a:spcPts val="900"/>
              </a:spcBef>
              <a:buFont typeface="Arial" charset="0"/>
              <a:buNone/>
            </a:pPr>
            <a:r>
              <a:rPr lang="el-GR" b="1" dirty="0"/>
              <a:t>δ)</a:t>
            </a:r>
            <a:r>
              <a:rPr lang="el-GR" dirty="0"/>
              <a:t> Συνεργάζεται με τους εκπαιδευτικούς του σχολείου για την οργάνωση και υλοποίηση </a:t>
            </a:r>
            <a:r>
              <a:rPr lang="el-GR" b="1" dirty="0"/>
              <a:t>προγραμμάτων αγωγής υγείας</a:t>
            </a:r>
            <a:r>
              <a:rPr lang="el-GR" dirty="0"/>
              <a:t>.</a:t>
            </a:r>
          </a:p>
          <a:p>
            <a:pPr>
              <a:spcBef>
                <a:spcPts val="900"/>
              </a:spcBef>
              <a:buFont typeface="Arial" charset="0"/>
              <a:buNone/>
            </a:pPr>
            <a:r>
              <a:rPr lang="el-GR" b="1" dirty="0"/>
              <a:t>ε)</a:t>
            </a:r>
            <a:r>
              <a:rPr lang="el-GR" dirty="0"/>
              <a:t> Διοργανώνει σεμινάρια παροχής </a:t>
            </a:r>
            <a:r>
              <a:rPr lang="el-GR" b="1" dirty="0"/>
              <a:t>πρώτων βοηθειών</a:t>
            </a:r>
            <a:r>
              <a:rPr lang="el-GR" dirty="0"/>
              <a:t> στο προσωπικό του σχολείου, με πιστοποιημένους εκπαιδευτές, στο πλαίσιο της ενδοσχολικής επιμόρφωσης.</a:t>
            </a:r>
          </a:p>
          <a:p>
            <a:pPr>
              <a:spcBef>
                <a:spcPts val="900"/>
              </a:spcBef>
              <a:buFont typeface="Arial" charset="0"/>
              <a:buNone/>
            </a:pPr>
            <a:r>
              <a:rPr lang="el-GR" b="1" dirty="0"/>
              <a:t>στ)</a:t>
            </a:r>
            <a:r>
              <a:rPr lang="el-GR" dirty="0"/>
              <a:t> Σε συνεννόηση με το διευθυντή του σχολείου αναλαμβάνει την επικοινωνία με τις </a:t>
            </a:r>
            <a:r>
              <a:rPr lang="el-GR" b="1" dirty="0"/>
              <a:t>υγειονομικές υπηρεσίες</a:t>
            </a:r>
            <a:r>
              <a:rPr lang="el-GR" dirty="0"/>
              <a:t> σε θέματα που άπτονται των αρμοδιοτήτων του.</a:t>
            </a:r>
          </a:p>
          <a:p>
            <a:pPr>
              <a:spcBef>
                <a:spcPts val="900"/>
              </a:spcBef>
              <a:buFont typeface="Arial" charset="0"/>
              <a:buNone/>
            </a:pPr>
            <a:r>
              <a:rPr lang="el-GR" b="1" dirty="0"/>
              <a:t>ζ)</a:t>
            </a:r>
            <a:r>
              <a:rPr lang="el-GR" dirty="0"/>
              <a:t> Συνεργάζεται με το διευθυντή του σχολείου για την παρακολούθηση και τον </a:t>
            </a:r>
            <a:r>
              <a:rPr lang="el-GR" b="1" dirty="0"/>
              <a:t>έλεγχο της υγιεινής του σχολικού περιβάλλοντος</a:t>
            </a:r>
            <a:r>
              <a:rPr lang="el-GR" dirty="0"/>
              <a:t> (αίθουσες, κοινόχρηστοι χώροι, κυλικείο, κ.α.), και συνιστά τη λήψη των απαραίτητων μέτρων για την προστασία των μαθητών.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5"/>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231" name="Google Shape;231;p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8" name="1 - Τίτλος"/>
          <p:cNvSpPr txBox="1">
            <a:spLocks/>
          </p:cNvSpPr>
          <p:nvPr/>
        </p:nvSpPr>
        <p:spPr>
          <a:xfrm>
            <a:off x="0" y="2"/>
            <a:ext cx="9144000" cy="555524"/>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1" u="none" strike="noStrike" kern="0" cap="none" spc="0" normalizeH="0" baseline="0" noProof="0" dirty="0">
                <a:ln>
                  <a:noFill/>
                </a:ln>
                <a:solidFill>
                  <a:srgbClr val="FF0000"/>
                </a:solidFill>
                <a:effectLst/>
                <a:uLnTx/>
                <a:uFillTx/>
                <a:latin typeface="Arial"/>
                <a:ea typeface="Arial"/>
                <a:cs typeface="Arial"/>
                <a:sym typeface="Arial"/>
              </a:rPr>
              <a:t>(Συγκεντρωτική - Συνοπτική περιγραφή σχετικών Διατάξεων  του άρθρου 1)   (ε)</a:t>
            </a:r>
            <a:endParaRPr kumimoji="0" lang="el-GR" sz="20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9" name="3 - Θέση περιεχομένου"/>
          <p:cNvSpPr>
            <a:spLocks noGrp="1"/>
          </p:cNvSpPr>
          <p:nvPr>
            <p:ph type="body" idx="1"/>
          </p:nvPr>
        </p:nvSpPr>
        <p:spPr>
          <a:xfrm>
            <a:off x="395536" y="483518"/>
            <a:ext cx="8530249" cy="3888432"/>
          </a:xfrm>
          <a:noFill/>
          <a:ln>
            <a:noFill/>
          </a:ln>
        </p:spPr>
        <p:txBody>
          <a:bodyPr/>
          <a:lstStyle/>
          <a:p>
            <a:pPr>
              <a:buFont typeface="Arial" charset="0"/>
              <a:buNone/>
            </a:pPr>
            <a:r>
              <a:rPr lang="el-GR" sz="2000" b="1" u="sng" dirty="0">
                <a:solidFill>
                  <a:srgbClr val="FF0000"/>
                </a:solidFill>
              </a:rPr>
              <a:t>Παράγραφος  19  -  Υποχρεωτικό  Ωράριο</a:t>
            </a:r>
            <a:endParaRPr lang="el-GR" sz="2000" dirty="0"/>
          </a:p>
          <a:p>
            <a:pPr algn="just">
              <a:spcBef>
                <a:spcPts val="1200"/>
              </a:spcBef>
              <a:buFont typeface="Arial" charset="0"/>
              <a:buNone/>
            </a:pPr>
            <a:endParaRPr lang="el-GR" sz="2000" dirty="0"/>
          </a:p>
          <a:p>
            <a:pPr algn="just">
              <a:spcBef>
                <a:spcPts val="1200"/>
              </a:spcBef>
              <a:buFont typeface="Arial" charset="0"/>
              <a:buNone/>
            </a:pPr>
            <a:r>
              <a:rPr lang="el-GR" sz="2000" dirty="0"/>
              <a:t>Το </a:t>
            </a:r>
            <a:r>
              <a:rPr lang="el-GR" sz="2000" b="1" u="sng" dirty="0"/>
              <a:t>εβδομαδιαίο υποχρεωτικό ωράριο</a:t>
            </a:r>
            <a:r>
              <a:rPr lang="el-GR" sz="2000" dirty="0"/>
              <a:t> του υποστηρικτικού  έργου του Σχολικού Νοσηλευτή καθορίζεται σύμφωνα με τις </a:t>
            </a:r>
            <a:r>
              <a:rPr lang="el-GR" sz="2000" b="1" dirty="0"/>
              <a:t>ισχύουσες διατάξεις</a:t>
            </a:r>
            <a:r>
              <a:rPr lang="el-GR" sz="2000" dirty="0"/>
              <a:t>  για </a:t>
            </a:r>
            <a:r>
              <a:rPr lang="el-GR" sz="2000" dirty="0">
                <a:highlight>
                  <a:srgbClr val="0000FF"/>
                </a:highlight>
              </a:rPr>
              <a:t>το ωράριο </a:t>
            </a:r>
            <a:r>
              <a:rPr lang="el-GR" sz="2000" dirty="0"/>
              <a:t>του Ειδικού Εκπαιδευτικού Προσωπικού και </a:t>
            </a:r>
            <a:r>
              <a:rPr lang="el-GR" sz="2000" b="1" dirty="0"/>
              <a:t>σε καμιά περίπτω</a:t>
            </a:r>
            <a:r>
              <a:rPr lang="el-GR" sz="2000" b="1" dirty="0">
                <a:highlight>
                  <a:srgbClr val="0000FF"/>
                </a:highlight>
              </a:rPr>
              <a:t>ση</a:t>
            </a:r>
            <a:r>
              <a:rPr lang="el-GR" sz="2000" dirty="0">
                <a:highlight>
                  <a:srgbClr val="0000FF"/>
                </a:highlight>
              </a:rPr>
              <a:t> </a:t>
            </a:r>
            <a:r>
              <a:rPr lang="el-GR" sz="2000" b="1" u="sng" dirty="0">
                <a:highlight>
                  <a:srgbClr val="0000FF"/>
                </a:highlight>
              </a:rPr>
              <a:t>ο χρόνος </a:t>
            </a:r>
            <a:r>
              <a:rPr lang="el-GR" sz="2000" b="1" u="sng" dirty="0">
                <a:solidFill>
                  <a:schemeClr val="bg1">
                    <a:lumMod val="95000"/>
                  </a:schemeClr>
                </a:solidFill>
              </a:rPr>
              <a:t>παραμονής</a:t>
            </a:r>
            <a:r>
              <a:rPr lang="el-GR" sz="2000" b="1" dirty="0">
                <a:solidFill>
                  <a:srgbClr val="0070C0"/>
                </a:solidFill>
              </a:rPr>
              <a:t> </a:t>
            </a:r>
            <a:r>
              <a:rPr lang="el-GR" sz="2000" b="1" dirty="0">
                <a:solidFill>
                  <a:schemeClr val="bg1">
                    <a:lumMod val="95000"/>
                  </a:schemeClr>
                </a:solidFill>
              </a:rPr>
              <a:t>του </a:t>
            </a:r>
            <a:r>
              <a:rPr lang="el-GR" sz="2000" dirty="0">
                <a:solidFill>
                  <a:schemeClr val="bg1">
                    <a:lumMod val="95000"/>
                  </a:schemeClr>
                </a:solidFill>
              </a:rPr>
              <a:t>σχολική </a:t>
            </a:r>
            <a:r>
              <a:rPr lang="el-GR" sz="2000" dirty="0"/>
              <a:t>μονάδα δεν μπορεί να είναι:</a:t>
            </a:r>
          </a:p>
          <a:p>
            <a:pPr algn="just">
              <a:spcBef>
                <a:spcPts val="1200"/>
              </a:spcBef>
              <a:buFont typeface="Arial" charset="0"/>
              <a:buNone/>
            </a:pPr>
            <a:r>
              <a:rPr lang="el-GR" sz="2000" dirty="0"/>
              <a:t>α) μικρότερος του </a:t>
            </a:r>
            <a:r>
              <a:rPr lang="el-GR" sz="2000" u="sng" dirty="0"/>
              <a:t>διδακτικού  ωραρίου</a:t>
            </a:r>
            <a:r>
              <a:rPr lang="el-GR" sz="2000" dirty="0"/>
              <a:t> των υποστηριζόμενων </a:t>
            </a:r>
            <a:r>
              <a:rPr lang="el-GR" sz="2000" dirty="0">
                <a:solidFill>
                  <a:schemeClr val="tx2"/>
                </a:solidFill>
                <a:highlight>
                  <a:srgbClr val="0000FF"/>
                </a:highlight>
              </a:rPr>
              <a:t>μαθητών</a:t>
            </a:r>
            <a:endParaRPr lang="el-GR" sz="2000" dirty="0">
              <a:solidFill>
                <a:schemeClr val="tx2"/>
              </a:solidFill>
            </a:endParaRPr>
          </a:p>
          <a:p>
            <a:pPr algn="just">
              <a:spcBef>
                <a:spcPts val="1800"/>
              </a:spcBef>
              <a:buFont typeface="Arial" charset="0"/>
              <a:buNone/>
            </a:pPr>
            <a:r>
              <a:rPr lang="el-GR" sz="2000" dirty="0"/>
              <a:t>β) μεγαλύτερος του </a:t>
            </a:r>
            <a:r>
              <a:rPr lang="el-GR" sz="2000" u="sng" dirty="0"/>
              <a:t>εργασιακού ωραρίου</a:t>
            </a:r>
            <a:r>
              <a:rPr lang="el-GR" sz="2000" dirty="0"/>
              <a:t> των (30) ωρών τ</a:t>
            </a:r>
            <a:r>
              <a:rPr lang="el-GR" sz="2000" dirty="0">
                <a:highlight>
                  <a:srgbClr val="0000FF"/>
                </a:highlight>
              </a:rPr>
              <a:t>ην εβδομάδα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50" name="Google Shape;250;p17"/>
          <p:cNvGrpSpPr/>
          <p:nvPr/>
        </p:nvGrpSpPr>
        <p:grpSpPr>
          <a:xfrm>
            <a:off x="6682481" y="378837"/>
            <a:ext cx="1588639" cy="1588655"/>
            <a:chOff x="6643075" y="3664250"/>
            <a:chExt cx="407950" cy="407975"/>
          </a:xfrm>
        </p:grpSpPr>
        <p:sp>
          <p:nvSpPr>
            <p:cNvPr id="251"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7"/>
          <p:cNvSpPr/>
          <p:nvPr/>
        </p:nvSpPr>
        <p:spPr>
          <a:xfrm>
            <a:off x="8532440" y="3939902"/>
            <a:ext cx="248336" cy="23712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539552" y="1923678"/>
            <a:ext cx="150972" cy="14422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rot="1280149">
            <a:off x="6048934" y="1390956"/>
            <a:ext cx="286494" cy="25610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17" name="1 - Τίτλος"/>
          <p:cNvSpPr txBox="1">
            <a:spLocks/>
          </p:cNvSpPr>
          <p:nvPr/>
        </p:nvSpPr>
        <p:spPr>
          <a:xfrm>
            <a:off x="755576" y="-1"/>
            <a:ext cx="8318748" cy="1275607"/>
          </a:xfrm>
          <a:prstGeom prst="rect">
            <a:avLst/>
          </a:prstGeom>
        </p:spPr>
        <p:txBody>
          <a:bodyPr>
            <a:normAutofit fontScale="25000" lnSpcReduction="20000"/>
          </a:bodyPr>
          <a:lstStyle/>
          <a:p>
            <a:pPr marL="0" marR="0" lvl="0" indent="0" algn="ctr" defTabSz="914400" rtl="0" eaLnBrk="1" fontAlgn="auto" latinLnBrk="0" hangingPunct="1">
              <a:lnSpc>
                <a:spcPct val="100000"/>
              </a:lnSpc>
              <a:spcAft>
                <a:spcPts val="0"/>
              </a:spcAft>
              <a:buClr>
                <a:srgbClr val="000000"/>
              </a:buClr>
              <a:buSzTx/>
              <a:buFont typeface="Arial"/>
              <a:buNone/>
              <a:tabLst/>
              <a:defRPr/>
            </a:pPr>
            <a:br>
              <a:rPr kumimoji="0" lang="el-GR" sz="2000" b="0" i="0" u="none" strike="noStrike" kern="0" cap="none" spc="0" normalizeH="0" baseline="0" noProof="0" dirty="0">
                <a:ln>
                  <a:noFill/>
                </a:ln>
                <a:solidFill>
                  <a:srgbClr val="000000"/>
                </a:solidFill>
                <a:effectLst/>
                <a:uLnTx/>
                <a:uFillTx/>
                <a:latin typeface="Arial"/>
                <a:ea typeface="Arial"/>
                <a:cs typeface="Arial"/>
                <a:sym typeface="Arial"/>
              </a:rPr>
            </a:br>
            <a:br>
              <a:rPr kumimoji="0" lang="el-GR" sz="2000" b="0" i="0" u="none" strike="noStrike" kern="0" cap="none" spc="0" normalizeH="0" baseline="0" noProof="0" dirty="0">
                <a:ln>
                  <a:noFill/>
                </a:ln>
                <a:solidFill>
                  <a:srgbClr val="000000"/>
                </a:solidFill>
                <a:effectLst/>
                <a:uLnTx/>
                <a:uFillTx/>
                <a:latin typeface="Arial"/>
                <a:ea typeface="Arial"/>
                <a:cs typeface="Arial"/>
                <a:sym typeface="Arial"/>
              </a:rPr>
            </a:br>
            <a:br>
              <a:rPr kumimoji="0" lang="el-GR" sz="23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sz="23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sz="6400" b="1"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ΩΡΑΡΙΟ ΕΡΓΑΣΙΑΣ</a:t>
            </a:r>
            <a:r>
              <a:rPr kumimoji="0" lang="el-GR" sz="6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  </a:t>
            </a:r>
            <a:r>
              <a:rPr kumimoji="0" lang="el-GR" sz="56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  </a:t>
            </a:r>
            <a:r>
              <a:rPr kumimoji="0" lang="el-GR" sz="56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sz="4800"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ΥΑ 66079/Δ3/ΦΕΚ1585/8-5-2018 </a:t>
            </a:r>
            <a:br>
              <a:rPr kumimoji="0" lang="el-GR" sz="2300" b="0" i="0" u="none" strike="noStrike" kern="0" cap="none" spc="0" normalizeH="0" baseline="0" noProof="0" dirty="0">
                <a:ln>
                  <a:noFill/>
                </a:ln>
                <a:solidFill>
                  <a:srgbClr val="000000"/>
                </a:solidFill>
                <a:effectLst/>
                <a:uLnTx/>
                <a:uFillTx/>
                <a:latin typeface="Arial"/>
                <a:ea typeface="Arial"/>
                <a:cs typeface="Arial"/>
                <a:sym typeface="Arial"/>
              </a:rPr>
            </a:br>
            <a:endParaRPr kumimoji="0" lang="el-GR" sz="23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l-GR" sz="5200" b="0" i="0" u="none" strike="noStrike" kern="0" cap="none" spc="0" normalizeH="0" baseline="0" noProof="0" dirty="0">
                <a:ln>
                  <a:noFill/>
                </a:ln>
                <a:solidFill>
                  <a:srgbClr val="000000"/>
                </a:solidFill>
                <a:effectLst/>
                <a:uLnTx/>
                <a:uFillTx/>
                <a:latin typeface="Arial"/>
                <a:ea typeface="Arial"/>
                <a:cs typeface="Arial"/>
                <a:sym typeface="Arial"/>
              </a:rPr>
              <a:t>Καθορισμός εβδομαδιαίου ωραρίου εργασίας των κλάδων του Ειδικού Εκπαιδευτικού Προσωπικού </a:t>
            </a:r>
            <a:r>
              <a:rPr kumimoji="0" lang="el-GR" sz="5200" b="1" i="0" u="none" strike="noStrike" kern="0" cap="none" spc="0" normalizeH="0" baseline="0" noProof="0" dirty="0">
                <a:ln>
                  <a:noFill/>
                </a:ln>
                <a:solidFill>
                  <a:srgbClr val="000000"/>
                </a:solidFill>
                <a:effectLst/>
                <a:uLnTx/>
                <a:uFillTx/>
                <a:latin typeface="Arial"/>
                <a:ea typeface="Arial"/>
                <a:cs typeface="Arial"/>
                <a:sym typeface="Arial"/>
              </a:rPr>
              <a:t>(ΕΕΠ)</a:t>
            </a:r>
            <a:r>
              <a:rPr kumimoji="0" lang="el-GR" sz="5200" b="0" i="0" u="none" strike="noStrike" kern="0" cap="none" spc="0" normalizeH="0" baseline="0" noProof="0" dirty="0">
                <a:ln>
                  <a:noFill/>
                </a:ln>
                <a:solidFill>
                  <a:srgbClr val="000000"/>
                </a:solidFill>
                <a:effectLst/>
                <a:uLnTx/>
                <a:uFillTx/>
                <a:latin typeface="Arial"/>
                <a:ea typeface="Arial"/>
                <a:cs typeface="Arial"/>
                <a:sym typeface="Arial"/>
              </a:rPr>
              <a:t> και Ειδικού Βοηθητικού Προσωπικού </a:t>
            </a:r>
            <a:r>
              <a:rPr kumimoji="0" lang="el-GR" sz="5200" b="1" i="0" u="none" strike="noStrike" kern="0" cap="none" spc="0" normalizeH="0" baseline="0" noProof="0" dirty="0">
                <a:ln>
                  <a:noFill/>
                </a:ln>
                <a:solidFill>
                  <a:srgbClr val="000000"/>
                </a:solidFill>
                <a:effectLst/>
                <a:uLnTx/>
                <a:uFillTx/>
                <a:latin typeface="Arial"/>
                <a:ea typeface="Arial"/>
                <a:cs typeface="Arial"/>
                <a:sym typeface="Arial"/>
              </a:rPr>
              <a:t>(ΕΒΠ)</a:t>
            </a:r>
            <a:r>
              <a:rPr kumimoji="0" lang="el-GR" sz="5200" b="0" i="0" u="none" strike="noStrike" kern="0" cap="none" spc="0" normalizeH="0" baseline="0" noProof="0" dirty="0">
                <a:ln>
                  <a:noFill/>
                </a:ln>
                <a:solidFill>
                  <a:srgbClr val="000000"/>
                </a:solidFill>
                <a:effectLst/>
                <a:uLnTx/>
                <a:uFillTx/>
                <a:latin typeface="Arial"/>
                <a:ea typeface="Arial"/>
                <a:cs typeface="Arial"/>
                <a:sym typeface="Arial"/>
              </a:rPr>
              <a:t> στις Σχολικές Μονάδες Ειδικής Αγωγής και Εκπαίδευσης </a:t>
            </a:r>
            <a:r>
              <a:rPr kumimoji="0" lang="el-GR" sz="5200" b="1" i="0" u="none" strike="noStrike" kern="0" cap="none" spc="0" normalizeH="0" baseline="0" noProof="0" dirty="0">
                <a:ln>
                  <a:noFill/>
                </a:ln>
                <a:solidFill>
                  <a:srgbClr val="000000"/>
                </a:solidFill>
                <a:effectLst/>
                <a:uLnTx/>
                <a:uFillTx/>
                <a:latin typeface="Arial"/>
                <a:ea typeface="Arial"/>
                <a:cs typeface="Arial"/>
                <a:sym typeface="Arial"/>
              </a:rPr>
              <a:t>(ΣΜΕΑΕ)</a:t>
            </a:r>
            <a:r>
              <a:rPr kumimoji="0" lang="el-GR" sz="5200" b="0" i="0" u="none" strike="noStrike" kern="0" cap="none" spc="0" normalizeH="0" baseline="0" noProof="0" dirty="0">
                <a:ln>
                  <a:noFill/>
                </a:ln>
                <a:solidFill>
                  <a:srgbClr val="000000"/>
                </a:solidFill>
                <a:effectLst/>
                <a:uLnTx/>
                <a:uFillTx/>
                <a:latin typeface="Arial"/>
                <a:ea typeface="Arial"/>
                <a:cs typeface="Arial"/>
                <a:sym typeface="Arial"/>
              </a:rPr>
              <a:t> και στις Σχολικές Μονάδες Πρωτοβάθμιας και Δευτεροβάθμιας </a:t>
            </a:r>
            <a:r>
              <a:rPr kumimoji="0" lang="el-GR" sz="5200" b="1" i="0" u="none" strike="noStrike" kern="0" cap="none" spc="0" normalizeH="0" baseline="0" noProof="0" dirty="0">
                <a:ln>
                  <a:noFill/>
                </a:ln>
                <a:solidFill>
                  <a:srgbClr val="000000"/>
                </a:solidFill>
                <a:effectLst/>
                <a:uLnTx/>
                <a:uFillTx/>
                <a:latin typeface="Arial"/>
                <a:ea typeface="Arial"/>
                <a:cs typeface="Arial"/>
                <a:sym typeface="Arial"/>
              </a:rPr>
              <a:t>Γενικής και Επαγγελματικής</a:t>
            </a:r>
            <a:r>
              <a:rPr kumimoji="0" lang="el-GR" sz="5200" b="0" i="0" u="none" strike="noStrike" kern="0" cap="none" spc="0" normalizeH="0" baseline="0" noProof="0" dirty="0">
                <a:ln>
                  <a:noFill/>
                </a:ln>
                <a:solidFill>
                  <a:srgbClr val="000000"/>
                </a:solidFill>
                <a:effectLst/>
                <a:uLnTx/>
                <a:uFillTx/>
                <a:latin typeface="Arial"/>
                <a:ea typeface="Arial"/>
                <a:cs typeface="Arial"/>
                <a:sym typeface="Arial"/>
              </a:rPr>
              <a:t> Εκπαίδευσης.</a:t>
            </a:r>
            <a:endParaRPr lang="el-GR" sz="5200" dirty="0"/>
          </a:p>
        </p:txBody>
      </p:sp>
      <p:sp>
        <p:nvSpPr>
          <p:cNvPr id="18" name="2 - Θέση περιεχομένου"/>
          <p:cNvSpPr txBox="1">
            <a:spLocks/>
          </p:cNvSpPr>
          <p:nvPr/>
        </p:nvSpPr>
        <p:spPr>
          <a:xfrm>
            <a:off x="683568" y="1491630"/>
            <a:ext cx="7886700" cy="3460470"/>
          </a:xfrm>
          <a:prstGeom prst="rect">
            <a:avLst/>
          </a:prstGeom>
        </p:spPr>
        <p: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charset="0"/>
              <a:buNone/>
              <a:tabLst/>
              <a:defRPr/>
            </a:pP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Καθορίζουμε το εβδομαδιαίο υποχρεωτικό ωράριο υποστηρικτικού έργου, των παρακάτω κλάδων, οι οποίοι εργάζονται σε σχολικές μονάδες ειδικής αγωγής και εκπαίδευσης καθώς και σε σχολικές μονάδες πρωτοβάθμιας και δευτεροβάθμιας γενικής και επαγγελματικής εκπαίδευσης, ως εξής:</a:t>
            </a:r>
          </a:p>
          <a:p>
            <a:pPr marL="0" marR="0" lvl="0" indent="0" algn="just" defTabSz="914400" rtl="0" eaLnBrk="1" fontAlgn="auto" latinLnBrk="0" hangingPunct="1">
              <a:lnSpc>
                <a:spcPct val="100000"/>
              </a:lnSpc>
              <a:spcBef>
                <a:spcPts val="600"/>
              </a:spcBef>
              <a:spcAft>
                <a:spcPts val="0"/>
              </a:spcAft>
              <a:buClr>
                <a:srgbClr val="000000"/>
              </a:buClr>
              <a:buSzTx/>
              <a:buFont typeface="Arial" charset="0"/>
              <a:buNone/>
              <a:tabLst/>
              <a:defRPr/>
            </a:pP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1) Των κλάδων του ειδικού εκπαιδευτικού προσωπικού (ΕΕΠ), 25 ώρες αν έχουν μέχρι 5 έτη υπηρεσίας 24 ώρες αν έχουν μέχρι 10 έτη υπηρεσίας 23 ώρες αν έχουν μέχρι 15 έτη υπηρεσίας 22 ώρες αν έχουν μέχρι 20 έτη υπηρεσίας 21 ώρες αν έχουν πάνω από 20 έτη υπηρεσίας</a:t>
            </a:r>
          </a:p>
          <a:p>
            <a:pPr marL="0" marR="0" lvl="0" indent="0" algn="just" defTabSz="914400" rtl="0" eaLnBrk="1" fontAlgn="auto" latinLnBrk="0" hangingPunct="1">
              <a:lnSpc>
                <a:spcPct val="100000"/>
              </a:lnSpc>
              <a:spcBef>
                <a:spcPts val="1200"/>
              </a:spcBef>
              <a:spcAft>
                <a:spcPts val="0"/>
              </a:spcAft>
              <a:buClr>
                <a:srgbClr val="000000"/>
              </a:buClr>
              <a:buSzTx/>
              <a:buFont typeface="Arial" charset="0"/>
              <a:buNone/>
              <a:tabLst/>
              <a:defRPr/>
            </a:pP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2) Του Κλάδου ΔΕ01 Ειδικού Βοηθητικού Προσωπικού (ΕΒΠ) τριάντα (30) ώρες.</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1800"/>
              </a:spcBef>
              <a:spcAft>
                <a:spcPts val="0"/>
              </a:spcAft>
              <a:buClr>
                <a:srgbClr val="000000"/>
              </a:buClr>
              <a:buSzTx/>
              <a:buFont typeface="Arial" charset="0"/>
              <a:buNone/>
              <a:tabLst/>
              <a:defRPr/>
            </a:pP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Το ανωτέρω ωράριο, των περιπ. 1 και 2, </a:t>
            </a:r>
            <a:r>
              <a:rPr kumimoji="0" lang="el-GR" sz="1400" b="1" i="0" u="none" strike="noStrike" kern="0" cap="none" spc="0" normalizeH="0" baseline="0" noProof="0" dirty="0">
                <a:ln>
                  <a:noFill/>
                </a:ln>
                <a:solidFill>
                  <a:srgbClr val="000000"/>
                </a:solidFill>
                <a:effectLst/>
                <a:uLnTx/>
                <a:uFillTx/>
                <a:latin typeface="Arial"/>
                <a:ea typeface="Arial"/>
                <a:cs typeface="Arial"/>
                <a:sym typeface="Arial"/>
              </a:rPr>
              <a:t>υλοποιείται παράλληλα με το διδακτικό ωρολόγιο πρόγραμμα</a:t>
            </a: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λειτουργίας της σχολικής μονάδας και </a:t>
            </a:r>
            <a:r>
              <a:rPr kumimoji="0" lang="el-GR" sz="1400" b="1" i="0" u="none" strike="noStrike" kern="0" cap="none" spc="0" normalizeH="0" baseline="0" noProof="0" dirty="0">
                <a:ln>
                  <a:noFill/>
                </a:ln>
                <a:solidFill>
                  <a:srgbClr val="000000"/>
                </a:solidFill>
                <a:effectLst/>
                <a:uLnTx/>
                <a:uFillTx/>
                <a:latin typeface="Arial"/>
                <a:ea typeface="Arial"/>
                <a:cs typeface="Arial"/>
                <a:sym typeface="Arial"/>
              </a:rPr>
              <a:t>οι ώρες αντιστοιχούν με τις διδακτικές ώρες.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50" name="Google Shape;250;p17"/>
          <p:cNvGrpSpPr/>
          <p:nvPr/>
        </p:nvGrpSpPr>
        <p:grpSpPr>
          <a:xfrm>
            <a:off x="6682481" y="378837"/>
            <a:ext cx="1588639" cy="1588655"/>
            <a:chOff x="6643075" y="3664250"/>
            <a:chExt cx="407950" cy="407975"/>
          </a:xfrm>
        </p:grpSpPr>
        <p:sp>
          <p:nvSpPr>
            <p:cNvPr id="251"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7"/>
          <p:cNvSpPr/>
          <p:nvPr/>
        </p:nvSpPr>
        <p:spPr>
          <a:xfrm>
            <a:off x="8532440" y="3939902"/>
            <a:ext cx="248336" cy="23712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539552" y="1923678"/>
            <a:ext cx="150972" cy="14422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rot="1280149">
            <a:off x="6048934" y="1390956"/>
            <a:ext cx="286494" cy="25610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17" name="1 - Τίτλος"/>
          <p:cNvSpPr txBox="1">
            <a:spLocks/>
          </p:cNvSpPr>
          <p:nvPr/>
        </p:nvSpPr>
        <p:spPr>
          <a:xfrm>
            <a:off x="467544" y="0"/>
            <a:ext cx="8424936" cy="699542"/>
          </a:xfrm>
          <a:prstGeom prst="rect">
            <a:avLst/>
          </a:prstGeom>
        </p:spPr>
        <p:txBody>
          <a:bodyPr>
            <a:normAutofit fontScale="97500" lnSpcReduction="10000"/>
          </a:bodyPr>
          <a:lstStyle/>
          <a:p>
            <a:pPr marL="0" marR="0" lvl="0" indent="0" algn="ctr" defTabSz="914400" rtl="0" eaLnBrk="1" fontAlgn="auto" latinLnBrk="0" hangingPunct="1">
              <a:lnSpc>
                <a:spcPct val="100000"/>
              </a:lnSpc>
              <a:spcAft>
                <a:spcPts val="0"/>
              </a:spcAft>
              <a:buClr>
                <a:srgbClr val="000000"/>
              </a:buClr>
              <a:buSzTx/>
              <a:buFont typeface="Arial"/>
              <a:buNone/>
              <a:tabLst/>
              <a:defRPr/>
            </a:pPr>
            <a:endParaRPr kumimoji="0" lang="el-GR" sz="2000" b="1" i="0" u="sng" strike="noStrike" kern="0" cap="none" spc="0" normalizeH="0" baseline="0" noProof="0" dirty="0">
              <a:ln>
                <a:noFill/>
              </a:ln>
              <a:solidFill>
                <a:srgbClr val="000000"/>
              </a:solidFill>
              <a:effectLst>
                <a:outerShdw blurRad="38100" dist="38100" dir="2700000" algn="tl">
                  <a:srgbClr val="000000">
                    <a:alpha val="43137"/>
                  </a:srgbClr>
                </a:outerShdw>
              </a:effectLst>
              <a:highlight>
                <a:srgbClr val="C0C0C0"/>
              </a:highlight>
              <a:uLnTx/>
              <a:uFillTx/>
              <a:latin typeface="Arial"/>
              <a:ea typeface="Arial"/>
              <a:cs typeface="Arial"/>
              <a:sym typeface="Arial"/>
            </a:endParaRPr>
          </a:p>
          <a:p>
            <a:pPr marL="0" marR="0" lvl="0" indent="0" algn="ctr" defTabSz="914400" rtl="0" eaLnBrk="1" fontAlgn="auto" latinLnBrk="0" hangingPunct="1">
              <a:lnSpc>
                <a:spcPct val="100000"/>
              </a:lnSpc>
              <a:spcAft>
                <a:spcPts val="0"/>
              </a:spcAft>
              <a:buClr>
                <a:srgbClr val="000000"/>
              </a:buClr>
              <a:buSzTx/>
              <a:buFont typeface="Arial"/>
              <a:buNone/>
              <a:tabLst/>
              <a:defRPr/>
            </a:pPr>
            <a:r>
              <a:rPr kumimoji="0" lang="el-GR" sz="2000" b="1" i="0" u="sng" strike="noStrike" kern="0" cap="none" spc="0" normalizeH="0" baseline="0" noProof="0" dirty="0">
                <a:ln>
                  <a:noFill/>
                </a:ln>
                <a:solidFill>
                  <a:srgbClr val="000000"/>
                </a:solidFill>
                <a:effectLst>
                  <a:outerShdw blurRad="38100" dist="38100" dir="2700000" algn="tl">
                    <a:srgbClr val="000000">
                      <a:alpha val="43137"/>
                    </a:srgbClr>
                  </a:outerShdw>
                </a:effectLst>
                <a:highlight>
                  <a:srgbClr val="C0C0C0"/>
                </a:highlight>
                <a:uLnTx/>
                <a:uFillTx/>
                <a:latin typeface="Arial"/>
                <a:ea typeface="Arial"/>
                <a:cs typeface="Arial"/>
                <a:sym typeface="Arial"/>
              </a:rPr>
              <a:t>Ανάθεση</a:t>
            </a:r>
            <a:r>
              <a:rPr kumimoji="0" lang="el-GR" sz="2000" b="1"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 ‘‘άλλων’’ Υπηρεσιών</a:t>
            </a:r>
            <a:r>
              <a:rPr kumimoji="0" lang="el-GR"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  --  </a:t>
            </a:r>
            <a:r>
              <a:rPr kumimoji="0" lang="el-GR" sz="20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l-GR"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Arial"/>
                <a:cs typeface="Arial"/>
                <a:sym typeface="Arial"/>
              </a:rPr>
              <a:t>ΥΑ 66079/Δ3/ΦΕΚ1585/8-5-2018</a:t>
            </a:r>
            <a:endParaRPr kumimoji="0" lang="el-GR"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 name="2 - Θέση περιεχομένου"/>
          <p:cNvSpPr txBox="1">
            <a:spLocks/>
          </p:cNvSpPr>
          <p:nvPr/>
        </p:nvSpPr>
        <p:spPr>
          <a:xfrm>
            <a:off x="251520" y="843558"/>
            <a:ext cx="8712968" cy="4032449"/>
          </a:xfrm>
          <a:prstGeom prst="rect">
            <a:avLst/>
          </a:prstGeom>
        </p:spPr>
        <p:txBody>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l-GR" dirty="0"/>
              <a:t>Στην Παράγραφο 8 ορίζεται συγκεκριμένα η «</a:t>
            </a:r>
            <a:r>
              <a:rPr lang="el-GR" b="1" dirty="0"/>
              <a:t>προσφορά και άλλων υπηρεσιών</a:t>
            </a:r>
            <a:r>
              <a:rPr lang="el-GR" dirty="0"/>
              <a:t> που ανατίθενται από τα όργανα διοίκησης του σχολείου και συνδέονται με το </a:t>
            </a:r>
            <a:r>
              <a:rPr lang="el-GR" b="1" dirty="0"/>
              <a:t>γενικότερο εκπαιδευτικό έργο</a:t>
            </a:r>
            <a:r>
              <a:rPr lang="el-GR" dirty="0"/>
              <a:t>, όπως η προετοιμασία του εποπτικού εκπαιδευτικού υλικού,…. (</a:t>
            </a:r>
            <a:r>
              <a:rPr lang="el-GR" sz="1200" i="1" dirty="0"/>
              <a:t>αναφέρονται 10 ακόμα υπηρεσίες)</a:t>
            </a:r>
            <a:r>
              <a:rPr lang="el-GR" dirty="0"/>
              <a:t>…. και η εκτέλεση διοικητικών εργασιών». </a:t>
            </a:r>
            <a:r>
              <a:rPr lang="el-GR" sz="1200" i="1" dirty="0"/>
              <a:t>(συνολικά 12 ‘‘υπηρεσίες’’)</a:t>
            </a:r>
          </a:p>
          <a:p>
            <a:pPr marR="0" lvl="0" algn="just" defTabSz="914400" rtl="0" eaLnBrk="1" fontAlgn="auto" latinLnBrk="0" hangingPunct="1">
              <a:lnSpc>
                <a:spcPct val="100000"/>
              </a:lnSpc>
              <a:spcBef>
                <a:spcPts val="0"/>
              </a:spcBef>
              <a:spcAft>
                <a:spcPts val="0"/>
              </a:spcAft>
              <a:buClr>
                <a:srgbClr val="000000"/>
              </a:buClr>
              <a:buSzTx/>
              <a:tabLst/>
              <a:defRPr/>
            </a:pPr>
            <a:endParaRPr lang="el-GR" sz="1200" i="1" dirty="0"/>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l-GR" dirty="0"/>
              <a:t>Σχετικά με το περιεχόμενο της τελευταίας διάταξης </a:t>
            </a:r>
            <a:r>
              <a:rPr lang="el-GR" b="1" dirty="0"/>
              <a:t>‘‘εκτέλεση διοικητικών εργασιών’’</a:t>
            </a:r>
            <a:r>
              <a:rPr lang="el-GR" dirty="0"/>
              <a:t>, είναι εξίσου συγκεκριμένο και αφορά καθημερινές εργασίες/ διαδικασίες διεκπεραίωσης στα πλαίσια της εύρυθμης λειτουργίας της σχολικής μονάδας, οι οποίες καταμερίζονται ισομερώς στα μέλη του Συλλόγου Διδασκόντων (Σ.Δ.) και καταγράφονται στο Βιβλίο Πράξεων, κατά τις συνεδριάσεις που πραγματοποιούνται πριν την έναρξη του διδακτικού έτους και ενδεικτικά αφορούν: το Πρωτόκολλο, τις Άδειες, τα Δρομολόγια, τη σύνταξη Ενημερωτικών Σημειωμάτων, την Ιστοσελίδα, το Ταχυδρομείο, κλπ.</a:t>
            </a: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endParaRPr lang="el-GR" dirty="0"/>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l-GR" dirty="0"/>
              <a:t>Σχεδόν πανομοιότυπες είναι οι διατάξεις που αφορούν το Εκπαιδευτικό Προσωπικό (Ε.Π.) και αναφέρονται στο άρθρο 254/ν.4512/</a:t>
            </a:r>
            <a:r>
              <a:rPr lang="el-GR" dirty="0" err="1"/>
              <a:t>τ.Α</a:t>
            </a:r>
            <a:r>
              <a:rPr lang="el-GR" dirty="0"/>
              <a:t>΄/ΦΕΚ 5/17-1-2018.</a:t>
            </a:r>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endParaRPr lang="el-GR" dirty="0"/>
          </a:p>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l-GR" dirty="0"/>
              <a:t>Σχετικό με τα Καθήκοντα και τις Αρμοδιότητες του Σ.Δ. είναι το κεφάλαιο Ε΄ της ΥΑ/Φ.353.1./324/105657/Δ1/16-10-2002.</a:t>
            </a:r>
          </a:p>
          <a:p>
            <a:pPr marL="0" marR="0" lvl="0" indent="0" algn="just" defTabSz="914400" rtl="0" eaLnBrk="1" fontAlgn="auto" latinLnBrk="0" hangingPunct="1">
              <a:lnSpc>
                <a:spcPct val="100000"/>
              </a:lnSpc>
              <a:spcBef>
                <a:spcPts val="0"/>
              </a:spcBef>
              <a:spcAft>
                <a:spcPts val="0"/>
              </a:spcAft>
              <a:buClr>
                <a:srgbClr val="000000"/>
              </a:buClr>
              <a:buSzTx/>
              <a:buFont typeface="Arial" charset="0"/>
              <a:buNone/>
              <a:tabLst/>
              <a:defRPr/>
            </a:pPr>
            <a:endParaRPr lang="el-GR" sz="1200" i="1" dirty="0"/>
          </a:p>
        </p:txBody>
      </p:sp>
    </p:spTree>
    <p:extLst>
      <p:ext uri="{BB962C8B-B14F-4D97-AF65-F5344CB8AC3E}">
        <p14:creationId xmlns:p14="http://schemas.microsoft.com/office/powerpoint/2010/main" val="390883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524" name="Google Shape;524;p33"/>
          <p:cNvSpPr txBox="1">
            <a:spLocks noGrp="1"/>
          </p:cNvSpPr>
          <p:nvPr>
            <p:ph type="ctrTitle" idx="4294967295"/>
          </p:nvPr>
        </p:nvSpPr>
        <p:spPr>
          <a:xfrm>
            <a:off x="1275150" y="555527"/>
            <a:ext cx="6593700" cy="3456384"/>
          </a:xfrm>
          <a:prstGeom prst="rect">
            <a:avLst/>
          </a:prstGeom>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buClr>
                <a:srgbClr val="000000"/>
              </a:buClr>
              <a:buSzTx/>
              <a:buFont typeface="Arial"/>
              <a:buNone/>
              <a:tabLst/>
              <a:defRPr/>
            </a:pPr>
            <a:br>
              <a:rPr lang="en" sz="6000" dirty="0">
                <a:solidFill>
                  <a:schemeClr val="accent5"/>
                </a:solidFill>
              </a:rPr>
            </a:br>
            <a:br>
              <a:rPr lang="en" sz="6000" dirty="0">
                <a:solidFill>
                  <a:schemeClr val="accent5"/>
                </a:solidFill>
              </a:rPr>
            </a:br>
            <a:br>
              <a:rPr lang="en" sz="6000" dirty="0">
                <a:solidFill>
                  <a:schemeClr val="accent5"/>
                </a:solidFill>
              </a:rPr>
            </a:br>
            <a:br>
              <a:rPr lang="en" sz="6000" dirty="0">
                <a:solidFill>
                  <a:schemeClr val="accent5"/>
                </a:solidFill>
              </a:rPr>
            </a:br>
            <a:br>
              <a:rPr lang="en" sz="6000" dirty="0">
                <a:solidFill>
                  <a:schemeClr val="accent5"/>
                </a:solidFill>
              </a:rPr>
            </a:br>
            <a:br>
              <a:rPr lang="el-GR" sz="6000" dirty="0">
                <a:solidFill>
                  <a:schemeClr val="accent5"/>
                </a:solidFill>
              </a:rPr>
            </a:br>
            <a:br>
              <a:rPr lang="el-GR" sz="6000" dirty="0">
                <a:solidFill>
                  <a:schemeClr val="accent5"/>
                </a:solidFill>
              </a:rPr>
            </a:br>
            <a:br>
              <a:rPr lang="el-GR" sz="6000" dirty="0">
                <a:solidFill>
                  <a:schemeClr val="accent5"/>
                </a:solidFill>
              </a:rPr>
            </a:br>
            <a:r>
              <a:rPr lang="el-GR" sz="3600" dirty="0">
                <a:solidFill>
                  <a:schemeClr val="accent5"/>
                </a:solidFill>
              </a:rPr>
              <a:t>Χείλαρης Σπύρος</a:t>
            </a:r>
            <a:br>
              <a:rPr lang="el-GR" sz="3600" dirty="0">
                <a:solidFill>
                  <a:schemeClr val="accent5"/>
                </a:solidFill>
              </a:rPr>
            </a:br>
            <a:r>
              <a:rPr kumimoji="0" lang="el-GR" altLang="en-US" sz="1200" b="1" i="0" u="none" strike="noStrike" kern="0" cap="none" spc="0" normalizeH="0" baseline="0" noProof="0" dirty="0">
                <a:ln>
                  <a:noFill/>
                </a:ln>
                <a:solidFill>
                  <a:srgbClr val="000000"/>
                </a:solidFill>
                <a:effectLst/>
                <a:uLnTx/>
                <a:uFillTx/>
                <a:latin typeface="Arial"/>
                <a:ea typeface="Arial"/>
                <a:cs typeface="Arial"/>
                <a:sym typeface="Arial"/>
              </a:rPr>
              <a:t>Σύμβουλος Εκπαίδευσης</a:t>
            </a:r>
            <a:br>
              <a:rPr kumimoji="0" lang="el-GR" altLang="en-US" sz="1200" b="1" i="0" u="none" strike="noStrike" kern="0" cap="none" spc="0" normalizeH="0" baseline="0" noProof="0" dirty="0">
                <a:ln>
                  <a:noFill/>
                </a:ln>
                <a:solidFill>
                  <a:srgbClr val="000000"/>
                </a:solidFill>
                <a:effectLst/>
                <a:uLnTx/>
                <a:uFillTx/>
                <a:latin typeface="Arial"/>
                <a:ea typeface="Arial"/>
                <a:cs typeface="Arial"/>
                <a:sym typeface="Arial"/>
              </a:rPr>
            </a:br>
            <a:r>
              <a:rPr kumimoji="0" lang="el-GR" altLang="en-US" sz="1200" b="1" i="0" u="none" strike="noStrike" kern="0" cap="none" spc="0" normalizeH="0" baseline="0" noProof="0" dirty="0">
                <a:ln>
                  <a:noFill/>
                </a:ln>
                <a:solidFill>
                  <a:srgbClr val="000000"/>
                </a:solidFill>
                <a:effectLst/>
                <a:uLnTx/>
                <a:uFillTx/>
                <a:latin typeface="Arial"/>
                <a:ea typeface="Arial"/>
                <a:cs typeface="Arial"/>
                <a:sym typeface="Arial"/>
              </a:rPr>
              <a:t>Σχολικών Νοσηλευτών Πειραιά &amp; Νότιας Ελλάδας</a:t>
            </a:r>
            <a:br>
              <a:rPr kumimoji="0" lang="el-GR" altLang="en-US" sz="1200" b="1" i="0" u="none" strike="noStrike" kern="0" cap="none" spc="0" normalizeH="0" baseline="0" noProof="0" dirty="0">
                <a:ln>
                  <a:noFill/>
                </a:ln>
                <a:solidFill>
                  <a:srgbClr val="000000"/>
                </a:solidFill>
                <a:effectLst/>
                <a:uLnTx/>
                <a:uFillTx/>
                <a:latin typeface="Arial"/>
                <a:ea typeface="Arial"/>
                <a:cs typeface="Arial"/>
                <a:sym typeface="Arial"/>
              </a:rPr>
            </a:br>
            <a:br>
              <a:rPr kumimoji="0" lang="ru-RU" altLang="en-US" sz="1200" b="1" i="0" u="none" strike="noStrike" kern="0" cap="none" spc="0" normalizeH="0" baseline="0" noProof="0" dirty="0">
                <a:ln>
                  <a:noFill/>
                </a:ln>
                <a:solidFill>
                  <a:srgbClr val="000000"/>
                </a:solidFill>
                <a:effectLst/>
                <a:uLnTx/>
                <a:uFillTx/>
                <a:latin typeface="Arial"/>
                <a:ea typeface="Arial"/>
                <a:cs typeface="Arial"/>
                <a:sym typeface="Arial"/>
              </a:rPr>
            </a:br>
            <a:r>
              <a:rPr lang="en-US" sz="3600" dirty="0">
                <a:solidFill>
                  <a:schemeClr val="accent5"/>
                </a:solidFill>
                <a:hlinkClick r:id="rId3"/>
              </a:rPr>
              <a:t>spirohil@outlook.com.gr</a:t>
            </a:r>
            <a:br>
              <a:rPr lang="en-US" sz="3600" dirty="0">
                <a:solidFill>
                  <a:schemeClr val="accent5"/>
                </a:solidFill>
              </a:rPr>
            </a:br>
            <a:r>
              <a:rPr lang="el-GR" sz="4800" dirty="0">
                <a:solidFill>
                  <a:srgbClr val="FF0000"/>
                </a:solidFill>
              </a:rPr>
              <a:t>ΠΣΔ: </a:t>
            </a:r>
            <a:r>
              <a:rPr lang="en-US" sz="4800" dirty="0">
                <a:solidFill>
                  <a:srgbClr val="FF0000"/>
                </a:solidFill>
              </a:rPr>
              <a:t>hilaris@sch.gr</a:t>
            </a:r>
            <a:br>
              <a:rPr lang="en-US" sz="3600" dirty="0">
                <a:solidFill>
                  <a:schemeClr val="accent5"/>
                </a:solidFill>
              </a:rPr>
            </a:br>
            <a:r>
              <a:rPr lang="en-US" sz="3600" dirty="0">
                <a:solidFill>
                  <a:schemeClr val="accent5"/>
                </a:solidFill>
              </a:rPr>
              <a:t>694 6343 908</a:t>
            </a:r>
            <a:br>
              <a:rPr lang="en-US" sz="3600" dirty="0">
                <a:solidFill>
                  <a:schemeClr val="accent5"/>
                </a:solidFill>
              </a:rPr>
            </a:br>
            <a:br>
              <a:rPr lang="el-GR" sz="3600" dirty="0">
                <a:solidFill>
                  <a:schemeClr val="accent5"/>
                </a:solidFill>
              </a:rPr>
            </a:br>
            <a:br>
              <a:rPr lang="en" sz="6000" dirty="0">
                <a:solidFill>
                  <a:schemeClr val="accent5"/>
                </a:solidFill>
              </a:rPr>
            </a:br>
            <a:br>
              <a:rPr lang="en" sz="6000" dirty="0">
                <a:solidFill>
                  <a:schemeClr val="accent5"/>
                </a:solidFill>
              </a:rPr>
            </a:br>
            <a:br>
              <a:rPr lang="en" sz="6000" dirty="0">
                <a:solidFill>
                  <a:schemeClr val="accent5"/>
                </a:solidFill>
              </a:rPr>
            </a:br>
            <a:br>
              <a:rPr lang="en" sz="6000" dirty="0">
                <a:solidFill>
                  <a:schemeClr val="accent5"/>
                </a:solidFill>
              </a:rPr>
            </a:br>
            <a:br>
              <a:rPr lang="en" sz="6000" dirty="0">
                <a:solidFill>
                  <a:schemeClr val="accent5"/>
                </a:solidFill>
              </a:rPr>
            </a:br>
            <a:br>
              <a:rPr lang="en" sz="6000" dirty="0">
                <a:solidFill>
                  <a:schemeClr val="accent5"/>
                </a:solidFill>
              </a:rPr>
            </a:br>
            <a:endParaRPr sz="6000" dirty="0">
              <a:solidFill>
                <a:schemeClr val="accent5"/>
              </a:solidFill>
            </a:endParaRPr>
          </a:p>
        </p:txBody>
      </p:sp>
      <p:sp>
        <p:nvSpPr>
          <p:cNvPr id="8" name="Google Shape;261;p17"/>
          <p:cNvSpPr/>
          <p:nvPr/>
        </p:nvSpPr>
        <p:spPr>
          <a:xfrm rot="1280149">
            <a:off x="6769013" y="4055253"/>
            <a:ext cx="286494" cy="25610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1;p17"/>
          <p:cNvSpPr/>
          <p:nvPr/>
        </p:nvSpPr>
        <p:spPr>
          <a:xfrm rot="1280149">
            <a:off x="2088493" y="4055252"/>
            <a:ext cx="286494" cy="25610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1 - Τίτλος"/>
          <p:cNvSpPr>
            <a:spLocks noGrp="1"/>
          </p:cNvSpPr>
          <p:nvPr>
            <p:ph type="title"/>
          </p:nvPr>
        </p:nvSpPr>
        <p:spPr>
          <a:xfrm>
            <a:off x="814388" y="392113"/>
            <a:ext cx="5257800" cy="766762"/>
          </a:xfrm>
        </p:spPr>
        <p:txBody>
          <a:bodyPr/>
          <a:lstStyle/>
          <a:p>
            <a:pPr algn="ctr">
              <a:defRPr/>
            </a:pPr>
            <a:r>
              <a:rPr lang="el-GR" dirty="0"/>
              <a:t>Σχολική  Νοσηλευτική</a:t>
            </a:r>
          </a:p>
        </p:txBody>
      </p:sp>
      <p:sp>
        <p:nvSpPr>
          <p:cNvPr id="25" name="24 - Θέση κειμένου"/>
          <p:cNvSpPr>
            <a:spLocks noGrp="1"/>
          </p:cNvSpPr>
          <p:nvPr>
            <p:ph type="body" idx="2"/>
          </p:nvPr>
        </p:nvSpPr>
        <p:spPr>
          <a:xfrm>
            <a:off x="4644008" y="1707654"/>
            <a:ext cx="4136317" cy="3194002"/>
          </a:xfrm>
        </p:spPr>
        <p:txBody>
          <a:bodyPr/>
          <a:lstStyle/>
          <a:p>
            <a:pPr algn="just">
              <a:lnSpc>
                <a:spcPct val="150000"/>
              </a:lnSpc>
              <a:buFont typeface="Arial" charset="0"/>
              <a:buNone/>
            </a:pPr>
            <a:r>
              <a:rPr lang="el-GR" dirty="0"/>
              <a:t>Κύριο έργο έχει την </a:t>
            </a:r>
            <a:r>
              <a:rPr lang="el-GR" b="1" dirty="0">
                <a:effectLst>
                  <a:outerShdw blurRad="38100" dist="38100" dir="2700000" algn="tl">
                    <a:srgbClr val="000000">
                      <a:alpha val="43137"/>
                    </a:srgbClr>
                  </a:outerShdw>
                </a:effectLst>
              </a:rPr>
              <a:t>Αγωγή</a:t>
            </a:r>
            <a:r>
              <a:rPr lang="el-GR" b="1" dirty="0"/>
              <a:t> και την </a:t>
            </a:r>
            <a:r>
              <a:rPr lang="el-GR" b="1" dirty="0">
                <a:effectLst>
                  <a:outerShdw blurRad="38100" dist="38100" dir="2700000" algn="tl">
                    <a:srgbClr val="000000">
                      <a:alpha val="43137"/>
                    </a:srgbClr>
                  </a:outerShdw>
                </a:effectLst>
              </a:rPr>
              <a:t>Προαγωγή</a:t>
            </a:r>
            <a:r>
              <a:rPr lang="el-GR" b="1" dirty="0"/>
              <a:t> </a:t>
            </a:r>
            <a:r>
              <a:rPr lang="el-GR" dirty="0"/>
              <a:t>της υγείας των</a:t>
            </a:r>
          </a:p>
          <a:p>
            <a:pPr algn="just">
              <a:lnSpc>
                <a:spcPct val="150000"/>
              </a:lnSpc>
              <a:spcAft>
                <a:spcPts val="1800"/>
              </a:spcAft>
              <a:buFont typeface="Arial" charset="0"/>
              <a:buNone/>
            </a:pPr>
            <a:r>
              <a:rPr lang="el-GR" dirty="0"/>
              <a:t>μαθητών, με σκοπό τη διατήρηση και βελτίωση της υγείας τους</a:t>
            </a:r>
            <a:r>
              <a:rPr lang="en-US" dirty="0"/>
              <a:t>.</a:t>
            </a:r>
            <a:endParaRPr lang="el-GR" dirty="0"/>
          </a:p>
        </p:txBody>
      </p:sp>
      <p:sp>
        <p:nvSpPr>
          <p:cNvPr id="26" name="2 - Θέση περιεχομένου"/>
          <p:cNvSpPr>
            <a:spLocks noGrp="1"/>
          </p:cNvSpPr>
          <p:nvPr>
            <p:ph type="body" idx="1"/>
          </p:nvPr>
        </p:nvSpPr>
        <p:spPr>
          <a:xfrm>
            <a:off x="-108520" y="1635646"/>
            <a:ext cx="4536504" cy="3651870"/>
          </a:xfrm>
        </p:spPr>
        <p:txBody>
          <a:bodyPr/>
          <a:lstStyle/>
          <a:p>
            <a:pPr>
              <a:lnSpc>
                <a:spcPct val="150000"/>
              </a:lnSpc>
              <a:spcAft>
                <a:spcPts val="1800"/>
              </a:spcAft>
              <a:buFont typeface="Arial" charset="0"/>
              <a:buNone/>
            </a:pPr>
            <a:r>
              <a:rPr lang="el-GR" dirty="0"/>
              <a:t>  Η </a:t>
            </a:r>
            <a:r>
              <a:rPr lang="el-GR" b="1" u="sng" dirty="0"/>
              <a:t>Σχολική Νοσηλευτική</a:t>
            </a:r>
            <a:r>
              <a:rPr lang="el-GR" b="1" dirty="0"/>
              <a:t> </a:t>
            </a:r>
            <a:r>
              <a:rPr lang="el-GR" dirty="0"/>
              <a:t>αποτελεί πεδίο εφαρμογής της Πρωτοβάθμιας Φροντίδας Υγείας και της Κοινοτικής Νοσηλευτικής στην πιο ευαίσθητη κοινωνική ομάδα, τον </a:t>
            </a:r>
            <a:r>
              <a:rPr lang="el-GR" b="1" dirty="0"/>
              <a:t>μαθητικό πληθυσμό</a:t>
            </a:r>
            <a:r>
              <a:rPr lang="el-GR" dirty="0"/>
              <a:t>.</a:t>
            </a:r>
          </a:p>
          <a:p>
            <a:pPr>
              <a:buFont typeface="Arial" charset="0"/>
              <a:buNone/>
            </a:pPr>
            <a:endParaRPr lang="el-GR" dirty="0"/>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6" name="1 - Τίτλος"/>
          <p:cNvSpPr txBox="1">
            <a:spLocks/>
          </p:cNvSpPr>
          <p:nvPr/>
        </p:nvSpPr>
        <p:spPr>
          <a:xfrm>
            <a:off x="628650" y="365125"/>
            <a:ext cx="7886700" cy="110508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Arial"/>
                <a:ea typeface="Arial"/>
                <a:cs typeface="Arial"/>
                <a:sym typeface="Arial"/>
              </a:rPr>
              <a:t>Σχολικός Νοσηλευτής</a:t>
            </a:r>
          </a:p>
        </p:txBody>
      </p:sp>
      <p:sp>
        <p:nvSpPr>
          <p:cNvPr id="7" name="2 - Θέση περιεχομένου"/>
          <p:cNvSpPr txBox="1">
            <a:spLocks/>
          </p:cNvSpPr>
          <p:nvPr/>
        </p:nvSpPr>
        <p:spPr>
          <a:xfrm>
            <a:off x="755576" y="1305445"/>
            <a:ext cx="7886700" cy="49387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
                <a:srgbClr val="000000"/>
              </a:buClr>
              <a:buSzTx/>
              <a:buFont typeface="Arial" charset="0"/>
              <a:buNone/>
              <a:tabLst/>
              <a:defRPr/>
            </a:pP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Ο </a:t>
            </a:r>
            <a:r>
              <a:rPr kumimoji="0" lang="el-GR" sz="2000" b="1" i="0" u="sng" strike="noStrike" kern="0" cap="none" spc="0" normalizeH="0" baseline="0" noProof="0" dirty="0">
                <a:ln>
                  <a:noFill/>
                </a:ln>
                <a:solidFill>
                  <a:srgbClr val="000000"/>
                </a:solidFill>
                <a:effectLst/>
                <a:uLnTx/>
                <a:uFillTx/>
                <a:latin typeface="Calibri" pitchFamily="34" charset="0"/>
                <a:cs typeface="Calibri" pitchFamily="34" charset="0"/>
                <a:sym typeface="Arial"/>
              </a:rPr>
              <a:t>Σχολικός Νοσηλευτής</a:t>
            </a: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 κατά συνέπεια ασκεί </a:t>
            </a:r>
            <a:r>
              <a:rPr kumimoji="0" lang="el-GR" sz="2000" b="1"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διττό ρόλο</a:t>
            </a: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a:t>
            </a:r>
          </a:p>
          <a:p>
            <a:pPr marL="0" marR="0" lvl="0" indent="0" algn="l" defTabSz="914400" rtl="0" eaLnBrk="1" fontAlgn="auto" latinLnBrk="0" hangingPunct="1">
              <a:lnSpc>
                <a:spcPct val="100000"/>
              </a:lnSpc>
              <a:spcBef>
                <a:spcPct val="0"/>
              </a:spcBef>
              <a:spcAft>
                <a:spcPts val="0"/>
              </a:spcAft>
              <a:buClr>
                <a:srgbClr val="000000"/>
              </a:buClr>
              <a:buSzTx/>
              <a:buFont typeface="Arial" charset="0"/>
              <a:buNone/>
              <a:tabLst/>
              <a:defRPr/>
            </a:pPr>
            <a:endPar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charset="0"/>
              <a:buNone/>
              <a:tabLst/>
              <a:defRPr/>
            </a:pP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α) </a:t>
            </a:r>
            <a:r>
              <a:rPr kumimoji="0" lang="el-GR" sz="2000" b="1"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Παιδαγωγικό / Συμβουλευτικό </a:t>
            </a: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&gt; εκπαιδεύει στην </a:t>
            </a:r>
            <a:r>
              <a:rPr kumimoji="0" lang="el-GR" sz="2000" b="1"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Αγωγή Υγείας </a:t>
            </a: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μαθητές, γονείς και εκπαιδευτικούς με στόχο την Πρόληψη της Υγείας  τους.</a:t>
            </a:r>
          </a:p>
          <a:p>
            <a:pPr marL="0" marR="0" lvl="0" indent="0" algn="l" defTabSz="914400" rtl="0" eaLnBrk="1" fontAlgn="auto" latinLnBrk="0" hangingPunct="1">
              <a:lnSpc>
                <a:spcPct val="100000"/>
              </a:lnSpc>
              <a:spcBef>
                <a:spcPts val="0"/>
              </a:spcBef>
              <a:spcAft>
                <a:spcPts val="0"/>
              </a:spcAft>
              <a:buClr>
                <a:srgbClr val="000000"/>
              </a:buClr>
              <a:buSzTx/>
              <a:buFont typeface="Arial" charset="0"/>
              <a:buNone/>
              <a:tabLst/>
              <a:defRPr/>
            </a:pPr>
            <a:endPar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charset="0"/>
              <a:buNone/>
              <a:tabLst/>
              <a:defRPr/>
            </a:pP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β) </a:t>
            </a:r>
            <a:r>
              <a:rPr kumimoji="0" lang="el-GR" sz="2000" b="1"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Υποστηρικτικό</a:t>
            </a: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 &gt; </a:t>
            </a:r>
            <a:r>
              <a:rPr kumimoji="0" lang="el-GR" sz="2000" b="1"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Προάγει την Υγεία</a:t>
            </a:r>
            <a:r>
              <a:rPr kumimoji="0" lang="el-GR" sz="2000" b="0" i="0" u="none" strike="noStrike" kern="0" cap="none" spc="0" normalizeH="0" baseline="0" noProof="0" dirty="0">
                <a:ln>
                  <a:noFill/>
                </a:ln>
                <a:solidFill>
                  <a:srgbClr val="000000"/>
                </a:solidFill>
                <a:effectLst/>
                <a:uLnTx/>
                <a:uFillTx/>
                <a:latin typeface="Calibri" pitchFamily="34" charset="0"/>
                <a:cs typeface="Calibri" pitchFamily="34" charset="0"/>
                <a:sym typeface="Arial"/>
              </a:rPr>
              <a:t> των μαθητών, παρέχοντας συστηματικά, ολοκληρωμένα &amp; σύμφωνα με τα επαγγελματικά δικαιώματα, διαγνωστικές, αξιολογικές &amp; θεραπευτικές/ υποστηρικτικές υπηρεσίες στους μαθητές.</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5" name="Τίτλος 1"/>
          <p:cNvSpPr txBox="1">
            <a:spLocks/>
          </p:cNvSpPr>
          <p:nvPr/>
        </p:nvSpPr>
        <p:spPr>
          <a:xfrm>
            <a:off x="323528" y="339502"/>
            <a:ext cx="8781873" cy="936104"/>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4000" b="0" i="0" u="none" strike="noStrike" kern="0" cap="none" spc="0" normalizeH="0" baseline="0" noProof="0" dirty="0">
                <a:ln>
                  <a:noFill/>
                </a:ln>
                <a:solidFill>
                  <a:srgbClr val="C00000"/>
                </a:solidFill>
                <a:effectLst/>
                <a:uLnTx/>
                <a:uFillTx/>
                <a:latin typeface="Comic Sans MS" pitchFamily="66" charset="0"/>
                <a:ea typeface="Arial"/>
                <a:cs typeface="Times New Roman" pitchFamily="18" charset="0"/>
                <a:sym typeface="Arial"/>
              </a:rPr>
              <a:t>Κύριο έργο του Σχολικού Νοσηλευτή</a:t>
            </a:r>
          </a:p>
        </p:txBody>
      </p:sp>
      <p:sp>
        <p:nvSpPr>
          <p:cNvPr id="8" name="Θέση περιεχομένου 2"/>
          <p:cNvSpPr txBox="1">
            <a:spLocks/>
          </p:cNvSpPr>
          <p:nvPr/>
        </p:nvSpPr>
        <p:spPr>
          <a:xfrm>
            <a:off x="539552" y="1203598"/>
            <a:ext cx="8218488" cy="3939902"/>
          </a:xfrm>
          <a:prstGeom prst="rect">
            <a:avLst/>
          </a:prstGeom>
        </p:spPr>
        <p:txBody>
          <a:bodyPr>
            <a:normAutofit/>
          </a:bodyPr>
          <a:lstStyle/>
          <a:p>
            <a:pPr marL="274320" marR="0" lvl="0" indent="-274320" algn="ctr" defTabSz="914400" rtl="0" eaLnBrk="1" fontAlgn="auto" latinLnBrk="0" hangingPunct="1">
              <a:lnSpc>
                <a:spcPct val="100000"/>
              </a:lnSpc>
              <a:spcBef>
                <a:spcPts val="0"/>
              </a:spcBef>
              <a:spcAft>
                <a:spcPts val="0"/>
              </a:spcAft>
              <a:buClr>
                <a:srgbClr val="000000"/>
              </a:buClr>
              <a:buSzTx/>
              <a:tabLst/>
              <a:defRPr/>
            </a:pPr>
            <a:r>
              <a:rPr kumimoji="0" lang="el-GR" sz="2000" b="0" i="0" u="none" strike="noStrike" kern="0" cap="none" spc="0" normalizeH="0" baseline="0" noProof="0" dirty="0">
                <a:ln>
                  <a:noFill/>
                </a:ln>
                <a:solidFill>
                  <a:srgbClr val="000000"/>
                </a:solidFill>
                <a:effectLst/>
                <a:uLnTx/>
                <a:uFillTx/>
                <a:latin typeface="Comic Sans MS" pitchFamily="66" charset="0"/>
                <a:ea typeface="Arial"/>
                <a:cs typeface="Arial"/>
                <a:sym typeface="Arial"/>
              </a:rPr>
              <a:t>Η </a:t>
            </a:r>
            <a:r>
              <a:rPr kumimoji="0" lang="el-GR"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6" charset="0"/>
                <a:ea typeface="Arial"/>
                <a:cs typeface="Arial"/>
                <a:sym typeface="Arial"/>
              </a:rPr>
              <a:t>Προαγωγή</a:t>
            </a:r>
            <a:r>
              <a:rPr kumimoji="0" lang="el-GR" sz="2000" b="0" i="0" u="none" strike="noStrike" kern="0" cap="none" spc="0" normalizeH="0" baseline="0" noProof="0" dirty="0">
                <a:ln>
                  <a:noFill/>
                </a:ln>
                <a:solidFill>
                  <a:srgbClr val="000000"/>
                </a:solidFill>
                <a:effectLst/>
                <a:uLnTx/>
                <a:uFillTx/>
                <a:latin typeface="Comic Sans MS" pitchFamily="66" charset="0"/>
                <a:ea typeface="Arial"/>
                <a:cs typeface="Arial"/>
                <a:sym typeface="Arial"/>
              </a:rPr>
              <a:t> της Υγείας (πρόληψη, προστασία, φροντίδα, θεραπεία)</a:t>
            </a:r>
            <a:endParaRPr kumimoji="0" lang="el-GR" sz="1400" b="0" i="0" u="none" strike="noStrike" kern="0" cap="none" spc="0" normalizeH="0" baseline="0" noProof="0" dirty="0">
              <a:ln>
                <a:noFill/>
              </a:ln>
              <a:solidFill>
                <a:srgbClr val="000000"/>
              </a:solidFill>
              <a:effectLst/>
              <a:uLnTx/>
              <a:uFillTx/>
              <a:latin typeface="Comic Sans MS" pitchFamily="66"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Wingdings"/>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Έλλειψη 3"/>
          <p:cNvSpPr/>
          <p:nvPr/>
        </p:nvSpPr>
        <p:spPr>
          <a:xfrm>
            <a:off x="1835695" y="1851669"/>
            <a:ext cx="5081201" cy="3100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Font typeface="Wingdings" pitchFamily="2" charset="2"/>
              <a:buChar char="ü"/>
              <a:defRPr/>
            </a:pPr>
            <a:r>
              <a:rPr lang="el-GR" dirty="0">
                <a:solidFill>
                  <a:srgbClr val="00B0F0"/>
                </a:solidFill>
              </a:rPr>
              <a:t>Φυσική εξέταση</a:t>
            </a:r>
          </a:p>
          <a:p>
            <a:pPr marL="285750" indent="-285750" algn="ctr" fontAlgn="auto">
              <a:spcBef>
                <a:spcPts val="0"/>
              </a:spcBef>
              <a:spcAft>
                <a:spcPts val="0"/>
              </a:spcAft>
              <a:buFont typeface="Wingdings" pitchFamily="2" charset="2"/>
              <a:buChar char="ü"/>
              <a:defRPr/>
            </a:pPr>
            <a:r>
              <a:rPr lang="el-GR" dirty="0">
                <a:solidFill>
                  <a:srgbClr val="00B0F0"/>
                </a:solidFill>
              </a:rPr>
              <a:t>Λήψη Ιστορικού Υγείας</a:t>
            </a:r>
          </a:p>
          <a:p>
            <a:pPr marL="285750" indent="-285750" algn="ctr" fontAlgn="auto">
              <a:spcBef>
                <a:spcPts val="0"/>
              </a:spcBef>
              <a:spcAft>
                <a:spcPts val="0"/>
              </a:spcAft>
              <a:buFont typeface="Wingdings" pitchFamily="2" charset="2"/>
              <a:buChar char="ü"/>
              <a:defRPr/>
            </a:pPr>
            <a:r>
              <a:rPr lang="el-GR" dirty="0">
                <a:solidFill>
                  <a:srgbClr val="00B0F0"/>
                </a:solidFill>
              </a:rPr>
              <a:t>Αξιολόγηση</a:t>
            </a:r>
          </a:p>
          <a:p>
            <a:pPr marL="285750" indent="-285750" algn="ctr" fontAlgn="auto">
              <a:spcBef>
                <a:spcPts val="0"/>
              </a:spcBef>
              <a:spcAft>
                <a:spcPts val="0"/>
              </a:spcAft>
              <a:buFont typeface="Wingdings" pitchFamily="2" charset="2"/>
              <a:buChar char="ü"/>
              <a:defRPr/>
            </a:pPr>
            <a:r>
              <a:rPr lang="el-GR" dirty="0">
                <a:solidFill>
                  <a:srgbClr val="00B0F0"/>
                </a:solidFill>
              </a:rPr>
              <a:t>Καταγραφή αναγκών</a:t>
            </a:r>
          </a:p>
          <a:p>
            <a:pPr marL="285750" indent="-285750" algn="ctr" fontAlgn="auto">
              <a:spcBef>
                <a:spcPts val="0"/>
              </a:spcBef>
              <a:spcAft>
                <a:spcPts val="0"/>
              </a:spcAft>
              <a:buFont typeface="Wingdings" pitchFamily="2" charset="2"/>
              <a:buChar char="ü"/>
              <a:defRPr/>
            </a:pPr>
            <a:r>
              <a:rPr lang="el-GR" dirty="0">
                <a:solidFill>
                  <a:srgbClr val="00B0F0"/>
                </a:solidFill>
              </a:rPr>
              <a:t>Άσκηση Νοσηλευτικού Έργου βάση Επαγγελματικών Δικαιωμάτων</a:t>
            </a:r>
          </a:p>
          <a:p>
            <a:pPr marL="285750" indent="-285750" algn="ctr" fontAlgn="auto">
              <a:spcBef>
                <a:spcPts val="0"/>
              </a:spcBef>
              <a:spcAft>
                <a:spcPts val="0"/>
              </a:spcAft>
              <a:buFont typeface="Wingdings" pitchFamily="2" charset="2"/>
              <a:buChar char="ü"/>
              <a:defRPr/>
            </a:pPr>
            <a:r>
              <a:rPr lang="el-GR" dirty="0">
                <a:solidFill>
                  <a:srgbClr val="00B0F0"/>
                </a:solidFill>
              </a:rPr>
              <a:t>Χορήγηση Φαρμακευτικής Αγωγής</a:t>
            </a:r>
          </a:p>
          <a:p>
            <a:pPr marL="285750" indent="-285750" algn="ctr" fontAlgn="auto">
              <a:spcBef>
                <a:spcPts val="0"/>
              </a:spcBef>
              <a:spcAft>
                <a:spcPts val="0"/>
              </a:spcAft>
              <a:buFont typeface="Wingdings" pitchFamily="2" charset="2"/>
              <a:buChar char="ü"/>
              <a:defRPr/>
            </a:pPr>
            <a:r>
              <a:rPr lang="el-GR" dirty="0">
                <a:solidFill>
                  <a:srgbClr val="00B0F0"/>
                </a:solidFill>
              </a:rPr>
              <a:t>Αντιμετώπιση επειγόντων περιστατικών </a:t>
            </a:r>
          </a:p>
          <a:p>
            <a:pPr marL="285750" indent="-285750" algn="ctr" fontAlgn="auto">
              <a:spcBef>
                <a:spcPts val="0"/>
              </a:spcBef>
              <a:spcAft>
                <a:spcPts val="0"/>
              </a:spcAft>
              <a:buFont typeface="Wingdings" pitchFamily="2" charset="2"/>
              <a:buChar char="ü"/>
              <a:defRPr/>
            </a:pPr>
            <a:r>
              <a:rPr lang="el-GR" dirty="0">
                <a:solidFill>
                  <a:srgbClr val="00B0F0"/>
                </a:solidFill>
              </a:rPr>
              <a:t>Παροχή Α΄ Βοηθειών</a:t>
            </a:r>
          </a:p>
          <a:p>
            <a:pPr marL="285750" indent="-285750" algn="ctr" fontAlgn="auto">
              <a:spcBef>
                <a:spcPts val="0"/>
              </a:spcBef>
              <a:spcAft>
                <a:spcPts val="0"/>
              </a:spcAft>
              <a:buFont typeface="Wingdings" pitchFamily="2" charset="2"/>
              <a:buChar char="ü"/>
              <a:defRPr/>
            </a:pPr>
            <a:r>
              <a:rPr lang="el-GR" dirty="0">
                <a:solidFill>
                  <a:srgbClr val="00B0F0"/>
                </a:solidFill>
              </a:rPr>
              <a:t>Σύνδεση σχολείου με δομές υγείας </a:t>
            </a:r>
          </a:p>
          <a:p>
            <a:pPr marL="285750" indent="-285750" algn="ctr" fontAlgn="auto">
              <a:spcBef>
                <a:spcPts val="0"/>
              </a:spcBef>
              <a:spcAft>
                <a:spcPts val="0"/>
              </a:spcAft>
              <a:buFont typeface="Wingdings" pitchFamily="2" charset="2"/>
              <a:buChar char="ü"/>
              <a:defRPr/>
            </a:pPr>
            <a:endParaRPr lang="el-GR"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5" name="Τίτλος 1"/>
          <p:cNvSpPr txBox="1">
            <a:spLocks/>
          </p:cNvSpPr>
          <p:nvPr/>
        </p:nvSpPr>
        <p:spPr>
          <a:xfrm>
            <a:off x="323529" y="267495"/>
            <a:ext cx="8568952" cy="720079"/>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4000" b="0" i="0" u="none" strike="noStrike" kern="0" cap="none" spc="0" normalizeH="0" baseline="0" noProof="0" dirty="0">
                <a:ln>
                  <a:noFill/>
                </a:ln>
                <a:solidFill>
                  <a:srgbClr val="C00000"/>
                </a:solidFill>
                <a:effectLst/>
                <a:uLnTx/>
                <a:uFillTx/>
                <a:latin typeface="Comic Sans MS" pitchFamily="66" charset="0"/>
                <a:ea typeface="Arial"/>
                <a:cs typeface="Times New Roman" pitchFamily="18" charset="0"/>
                <a:sym typeface="Arial"/>
              </a:rPr>
              <a:t>Κύριο έργο του Σχολικού Νοσηλευτή</a:t>
            </a:r>
          </a:p>
        </p:txBody>
      </p:sp>
      <p:sp>
        <p:nvSpPr>
          <p:cNvPr id="6" name="5 - Ορθογώνιο"/>
          <p:cNvSpPr/>
          <p:nvPr/>
        </p:nvSpPr>
        <p:spPr>
          <a:xfrm>
            <a:off x="395536" y="1347614"/>
            <a:ext cx="8352928" cy="3785652"/>
          </a:xfrm>
          <a:prstGeom prst="rect">
            <a:avLst/>
          </a:prstGeom>
        </p:spPr>
        <p:txBody>
          <a:bodyPr wrap="square">
            <a:spAutoFit/>
          </a:bodyPr>
          <a:lstStyle/>
          <a:p>
            <a:pPr marL="274320" indent="-274320" algn="ctr" eaLnBrk="1" fontAlgn="auto" hangingPunct="1">
              <a:spcAft>
                <a:spcPts val="1200"/>
              </a:spcAft>
              <a:defRPr/>
            </a:pPr>
            <a:r>
              <a:rPr lang="el-GR" sz="1800" dirty="0">
                <a:latin typeface="Comic Sans MS" pitchFamily="66" charset="0"/>
              </a:rPr>
              <a:t>Η </a:t>
            </a:r>
            <a:r>
              <a:rPr lang="el-GR" sz="2000" b="1" dirty="0">
                <a:effectLst>
                  <a:outerShdw blurRad="38100" dist="38100" dir="2700000" algn="tl">
                    <a:srgbClr val="000000">
                      <a:alpha val="43137"/>
                    </a:srgbClr>
                  </a:outerShdw>
                </a:effectLst>
                <a:latin typeface="Comic Sans MS" pitchFamily="66" charset="0"/>
              </a:rPr>
              <a:t>Αγωγή</a:t>
            </a:r>
            <a:r>
              <a:rPr lang="el-GR" sz="1800" dirty="0">
                <a:latin typeface="Comic Sans MS" pitchFamily="66" charset="0"/>
              </a:rPr>
              <a:t> της Υγείας (εκπαίδευση, συμβουλευτική, ενημέρωση )</a:t>
            </a:r>
            <a:endParaRPr lang="en-US" sz="1800" dirty="0">
              <a:latin typeface="Comic Sans MS" pitchFamily="66" charset="0"/>
            </a:endParaRPr>
          </a:p>
          <a:p>
            <a:pPr marL="274320" indent="-274320" eaLnBrk="1" fontAlgn="auto" hangingPunct="1">
              <a:spcAft>
                <a:spcPts val="1200"/>
              </a:spcAft>
              <a:defRPr/>
            </a:pPr>
            <a:endParaRPr lang="en-US" sz="1800" dirty="0">
              <a:latin typeface="Comic Sans MS" pitchFamily="66" charset="0"/>
            </a:endParaRPr>
          </a:p>
          <a:p>
            <a:pPr marL="274320" indent="-274320" eaLnBrk="1" fontAlgn="auto" hangingPunct="1">
              <a:spcAft>
                <a:spcPts val="1200"/>
              </a:spcAft>
              <a:defRPr/>
            </a:pPr>
            <a:endParaRPr lang="el-GR" sz="1800" dirty="0">
              <a:latin typeface="Comic Sans MS" pitchFamily="66" charset="0"/>
            </a:endParaRPr>
          </a:p>
          <a:p>
            <a:pPr marL="274320" indent="-274320" algn="ctr">
              <a:defRPr/>
            </a:pPr>
            <a:endParaRPr lang="en-US" sz="1800" dirty="0">
              <a:latin typeface="Comic Sans MS" pitchFamily="66" charset="0"/>
            </a:endParaRPr>
          </a:p>
          <a:p>
            <a:pPr marL="274320" indent="-274320" algn="ctr">
              <a:defRPr/>
            </a:pPr>
            <a:endParaRPr lang="en-US" sz="1800" dirty="0">
              <a:latin typeface="Comic Sans MS" pitchFamily="66" charset="0"/>
            </a:endParaRPr>
          </a:p>
          <a:p>
            <a:pPr marL="274320" indent="-274320" algn="ctr">
              <a:defRPr/>
            </a:pPr>
            <a:endParaRPr lang="en-US" sz="1800" dirty="0">
              <a:latin typeface="Comic Sans MS" pitchFamily="66" charset="0"/>
            </a:endParaRPr>
          </a:p>
          <a:p>
            <a:pPr marL="274320" indent="-274320" algn="ctr">
              <a:defRPr/>
            </a:pPr>
            <a:endParaRPr lang="en-US" sz="1800" dirty="0">
              <a:latin typeface="Comic Sans MS" pitchFamily="66" charset="0"/>
            </a:endParaRPr>
          </a:p>
          <a:p>
            <a:pPr marL="274320" indent="-274320" algn="ctr">
              <a:defRPr/>
            </a:pPr>
            <a:endParaRPr lang="el-GR" sz="2000" dirty="0">
              <a:latin typeface="Comic Sans MS" pitchFamily="66" charset="0"/>
            </a:endParaRPr>
          </a:p>
          <a:p>
            <a:pPr marL="274320" indent="-274320" algn="ctr">
              <a:defRPr/>
            </a:pPr>
            <a:r>
              <a:rPr lang="el-GR" sz="2000" dirty="0">
                <a:latin typeface="Comic Sans MS" pitchFamily="66" charset="0"/>
              </a:rPr>
              <a:t>των </a:t>
            </a:r>
            <a:r>
              <a:rPr lang="el-GR" sz="2400" dirty="0">
                <a:effectLst>
                  <a:outerShdw blurRad="38100" dist="38100" dir="2700000" algn="tl">
                    <a:srgbClr val="000000">
                      <a:alpha val="43137"/>
                    </a:srgbClr>
                  </a:outerShdw>
                </a:effectLst>
                <a:latin typeface="Comic Sans MS" pitchFamily="66" charset="0"/>
              </a:rPr>
              <a:t>Μαθητών</a:t>
            </a:r>
            <a:r>
              <a:rPr lang="en-US" sz="2000" dirty="0">
                <a:latin typeface="Comic Sans MS" pitchFamily="66" charset="0"/>
              </a:rPr>
              <a:t>,</a:t>
            </a:r>
            <a:r>
              <a:rPr lang="el-GR" sz="2000" dirty="0">
                <a:latin typeface="Comic Sans MS" pitchFamily="66" charset="0"/>
              </a:rPr>
              <a:t> με στόχο τη διασφάλιση &amp; βελτίωση της υγείας τους, προκειμένου να υποστηρίζεται η συμμετοχή τους σε όλη την </a:t>
            </a:r>
            <a:r>
              <a:rPr lang="el-GR" sz="2000" b="1" u="sng" dirty="0">
                <a:latin typeface="Comic Sans MS" pitchFamily="66" charset="0"/>
              </a:rPr>
              <a:t>εκπαιδευτική διαδικασία</a:t>
            </a:r>
            <a:r>
              <a:rPr lang="el-GR" sz="2000" dirty="0">
                <a:latin typeface="Comic Sans MS" pitchFamily="66" charset="0"/>
              </a:rPr>
              <a:t>. </a:t>
            </a:r>
          </a:p>
        </p:txBody>
      </p:sp>
      <p:sp>
        <p:nvSpPr>
          <p:cNvPr id="7" name="Έλλειψη 4"/>
          <p:cNvSpPr/>
          <p:nvPr/>
        </p:nvSpPr>
        <p:spPr>
          <a:xfrm>
            <a:off x="1907704" y="1793684"/>
            <a:ext cx="453650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fontAlgn="auto">
              <a:spcBef>
                <a:spcPts val="0"/>
              </a:spcBef>
              <a:spcAft>
                <a:spcPts val="0"/>
              </a:spcAft>
              <a:buFont typeface="Wingdings" pitchFamily="2" charset="2"/>
              <a:buChar char="ü"/>
              <a:defRPr/>
            </a:pPr>
            <a:r>
              <a:rPr lang="el-GR" sz="1600" dirty="0">
                <a:solidFill>
                  <a:srgbClr val="00B0F0"/>
                </a:solidFill>
              </a:rPr>
              <a:t>Εκπαίδευση</a:t>
            </a:r>
          </a:p>
          <a:p>
            <a:pPr marL="285750" indent="-285750" algn="ctr">
              <a:buFont typeface="Wingdings" pitchFamily="2" charset="2"/>
              <a:buChar char="ü"/>
              <a:defRPr/>
            </a:pPr>
            <a:r>
              <a:rPr lang="el-GR" sz="1600" dirty="0">
                <a:solidFill>
                  <a:srgbClr val="00B0F0"/>
                </a:solidFill>
              </a:rPr>
              <a:t>Συμβουλευτική</a:t>
            </a:r>
          </a:p>
          <a:p>
            <a:pPr marL="285750" indent="-285750" algn="ctr" fontAlgn="auto">
              <a:spcBef>
                <a:spcPts val="0"/>
              </a:spcBef>
              <a:spcAft>
                <a:spcPts val="0"/>
              </a:spcAft>
              <a:buFont typeface="Wingdings" pitchFamily="2" charset="2"/>
              <a:buChar char="ü"/>
              <a:defRPr/>
            </a:pPr>
            <a:r>
              <a:rPr lang="el-GR" sz="1600" dirty="0">
                <a:solidFill>
                  <a:srgbClr val="00B0F0"/>
                </a:solidFill>
              </a:rPr>
              <a:t>Ενημέρωση</a:t>
            </a:r>
          </a:p>
          <a:p>
            <a:pPr algn="ctr" fontAlgn="auto">
              <a:spcBef>
                <a:spcPts val="600"/>
              </a:spcBef>
              <a:spcAft>
                <a:spcPts val="0"/>
              </a:spcAft>
              <a:defRPr/>
            </a:pPr>
            <a:r>
              <a:rPr lang="el-GR" dirty="0">
                <a:solidFill>
                  <a:srgbClr val="00B0F0"/>
                </a:solidFill>
              </a:rPr>
              <a:t>Μαθητών – Γονέων - Εκπαιδευτικών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8" name="1 - Τίτλος"/>
          <p:cNvSpPr txBox="1">
            <a:spLocks/>
          </p:cNvSpPr>
          <p:nvPr/>
        </p:nvSpPr>
        <p:spPr>
          <a:xfrm>
            <a:off x="985451" y="496931"/>
            <a:ext cx="7886700" cy="1325563"/>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800" b="0" i="0" u="none" strike="noStrike" kern="0" cap="none" spc="0" normalizeH="0" baseline="0" noProof="0">
                <a:ln>
                  <a:noFill/>
                </a:ln>
                <a:solidFill>
                  <a:srgbClr val="000000"/>
                </a:solidFill>
                <a:effectLst/>
                <a:uLnTx/>
                <a:uFillTx/>
                <a:latin typeface="Arial"/>
                <a:ea typeface="Arial"/>
                <a:cs typeface="Arial"/>
                <a:sym typeface="Arial"/>
              </a:rPr>
              <a:t>Οι  Σχολικοί  Νοσηλευτές  εργάζονται </a:t>
            </a:r>
            <a:br>
              <a:rPr kumimoji="0" lang="el-GR" sz="2800" b="0" i="0" u="none" strike="noStrike" kern="0" cap="none" spc="0" normalizeH="0" baseline="0" noProof="0">
                <a:ln>
                  <a:noFill/>
                </a:ln>
                <a:solidFill>
                  <a:srgbClr val="000000"/>
                </a:solidFill>
                <a:effectLst/>
                <a:uLnTx/>
                <a:uFillTx/>
                <a:latin typeface="Arial"/>
                <a:ea typeface="Arial"/>
                <a:cs typeface="Arial"/>
                <a:sym typeface="Arial"/>
              </a:rPr>
            </a:br>
            <a:r>
              <a:rPr kumimoji="0" lang="el-GR" sz="2800" b="0" i="0" u="none" strike="noStrike" kern="0" cap="none" spc="0" normalizeH="0" baseline="0" noProof="0">
                <a:ln>
                  <a:noFill/>
                </a:ln>
                <a:solidFill>
                  <a:srgbClr val="000000"/>
                </a:solidFill>
                <a:effectLst/>
                <a:uLnTx/>
                <a:uFillTx/>
                <a:latin typeface="Arial"/>
                <a:ea typeface="Arial"/>
                <a:cs typeface="Arial"/>
                <a:sym typeface="Arial"/>
              </a:rPr>
              <a:t>σε Δημόσιες και Ιδιωτικές σχολικές μονάδες</a:t>
            </a:r>
            <a:endParaRPr kumimoji="0" lang="el-GR"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9" name="3 - Θέση περιεχομένου"/>
          <p:cNvGraphicFramePr>
            <a:graphicFrameLocks/>
          </p:cNvGraphicFramePr>
          <p:nvPr/>
        </p:nvGraphicFramePr>
        <p:xfrm>
          <a:off x="1043608" y="1314320"/>
          <a:ext cx="6900734" cy="3829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5" name="Заголовок 1"/>
          <p:cNvSpPr txBox="1">
            <a:spLocks/>
          </p:cNvSpPr>
          <p:nvPr/>
        </p:nvSpPr>
        <p:spPr>
          <a:xfrm>
            <a:off x="0" y="1"/>
            <a:ext cx="9144000" cy="1111623"/>
          </a:xfrm>
          <a:prstGeom prst="rect">
            <a:avLst/>
          </a:prstGeom>
          <a:solidFill>
            <a:srgbClr val="92D050"/>
          </a:solidFill>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600" b="0" i="0" u="none" strike="noStrike" kern="0" cap="none" spc="0" normalizeH="0" baseline="0" noProof="0" dirty="0">
                <a:ln>
                  <a:noFill/>
                </a:ln>
                <a:solidFill>
                  <a:srgbClr val="000000"/>
                </a:solidFill>
                <a:effectLst/>
                <a:uLnTx/>
                <a:uFillTx/>
                <a:latin typeface="Arial"/>
                <a:ea typeface="Arial"/>
                <a:cs typeface="Arial"/>
                <a:sym typeface="Arial"/>
              </a:rPr>
              <a:t>Καθηκοντολόγιο  Σχολικών  Νοσηλευτών  ΣΜΕΑΕ</a:t>
            </a:r>
            <a:br>
              <a:rPr kumimoji="0" lang="el-GR" sz="36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altLang="en-US" sz="2000" b="0" i="0" u="none" strike="noStrike" kern="0" cap="none" spc="0" normalizeH="0" baseline="0" noProof="0" dirty="0">
                <a:ln>
                  <a:noFill/>
                </a:ln>
                <a:solidFill>
                  <a:srgbClr val="FF0000"/>
                </a:solidFill>
                <a:effectLst/>
                <a:uLnTx/>
                <a:uFillTx/>
                <a:latin typeface="Arial"/>
                <a:ea typeface="Arial"/>
                <a:cs typeface="Arial"/>
                <a:sym typeface="Arial"/>
              </a:rPr>
              <a:t>ΥΑ 27922/Γ6/2007- ΦΕΚ 449/Β/03-4-2007</a:t>
            </a:r>
            <a:endParaRPr kumimoji="0" lang="ru-RU" sz="20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6" name="Подзаголовок 2"/>
          <p:cNvSpPr txBox="1">
            <a:spLocks/>
          </p:cNvSpPr>
          <p:nvPr/>
        </p:nvSpPr>
        <p:spPr>
          <a:xfrm>
            <a:off x="251520" y="1563638"/>
            <a:ext cx="8829675" cy="5521325"/>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l-GR" b="1" i="0" u="sng" strike="noStrike" kern="0" cap="none" spc="0" normalizeH="0" baseline="0" noProof="0" dirty="0">
                <a:ln>
                  <a:noFill/>
                </a:ln>
                <a:solidFill>
                  <a:srgbClr val="000000"/>
                </a:solidFill>
                <a:effectLst/>
                <a:uLnTx/>
                <a:uFillTx/>
                <a:latin typeface="Arial"/>
                <a:ea typeface="Arial"/>
                <a:cs typeface="Arial"/>
                <a:sym typeface="Arial"/>
              </a:rPr>
              <a:t>ΚΑΘΗΚΟΝΤΟΛΟΓΙΟ  ΣΧΟΛΙΚΩΝ  ΝΟΣΗΛΕΥΤΩΝ  ΣΜΕΑΕ</a:t>
            </a:r>
            <a:r>
              <a:rPr kumimoji="0" lang="el-GR" b="0" i="0" u="sng" strike="noStrike" kern="0" cap="none" spc="0" normalizeH="0" baseline="0" noProof="0" dirty="0">
                <a:ln>
                  <a:noFill/>
                </a:ln>
                <a:solidFill>
                  <a:srgbClr val="000000"/>
                </a:solidFill>
                <a:effectLst/>
                <a:uLnTx/>
                <a:uFillTx/>
                <a:latin typeface="Arial"/>
                <a:ea typeface="Arial"/>
                <a:cs typeface="Arial"/>
                <a:sym typeface="Arial"/>
              </a:rPr>
              <a:t>   (θεματική ερμηνεία)</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a:t>
            </a:r>
          </a:p>
          <a:p>
            <a:pPr marL="0" marR="0" lvl="0" indent="0" algn="just" defTabSz="914400" rtl="0" eaLnBrk="1" fontAlgn="auto" latinLnBrk="0" hangingPunct="1">
              <a:lnSpc>
                <a:spcPct val="100000"/>
              </a:lnSpc>
              <a:spcBef>
                <a:spcPts val="0"/>
              </a:spcBef>
              <a:spcAft>
                <a:spcPts val="1000"/>
              </a:spcAft>
              <a:buClr>
                <a:srgbClr val="000000"/>
              </a:buClr>
              <a:buSzTx/>
              <a:buFont typeface="Arial"/>
              <a:buNone/>
              <a:tabLst/>
              <a:defRPr/>
            </a:pP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1α)</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Ευαισθητοποιούν τους μαθητές σε κανόνες ατομικής υγιεινής και προφύλαξης από τους    κινδύνους.</a:t>
            </a:r>
          </a:p>
          <a:p>
            <a:pPr marL="0" marR="0" lvl="0" indent="0" algn="just" defTabSz="914400" rtl="0" eaLnBrk="1" fontAlgn="auto" latinLnBrk="0" hangingPunct="1">
              <a:lnSpc>
                <a:spcPct val="100000"/>
              </a:lnSpc>
              <a:spcBef>
                <a:spcPts val="0"/>
              </a:spcBef>
              <a:spcAft>
                <a:spcPts val="1000"/>
              </a:spcAft>
              <a:buClr>
                <a:srgbClr val="000000"/>
              </a:buClr>
              <a:buSzTx/>
              <a:buFont typeface="Arial"/>
              <a:buNone/>
              <a:tabLst/>
              <a:defRPr/>
            </a:pP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1β) </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Έχουν ως κύριο έργο την </a:t>
            </a:r>
            <a:r>
              <a:rPr kumimoji="0" lang="el-GR" b="0" i="0" u="sng" strike="noStrike" kern="0" cap="none" spc="0" normalizeH="0" baseline="0" noProof="0" dirty="0">
                <a:ln>
                  <a:noFill/>
                </a:ln>
                <a:solidFill>
                  <a:srgbClr val="000000"/>
                </a:solidFill>
                <a:effectLst/>
                <a:uLnTx/>
                <a:uFillTx/>
                <a:latin typeface="Arial"/>
                <a:ea typeface="Arial"/>
                <a:cs typeface="Arial"/>
                <a:sym typeface="Arial"/>
              </a:rPr>
              <a:t>αγωγή</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και την </a:t>
            </a:r>
            <a:r>
              <a:rPr kumimoji="0" lang="el-GR" b="0" i="0" u="sng" strike="noStrike" kern="0" cap="none" spc="0" normalizeH="0" baseline="0" noProof="0" dirty="0">
                <a:ln>
                  <a:noFill/>
                </a:ln>
                <a:solidFill>
                  <a:srgbClr val="000000"/>
                </a:solidFill>
                <a:effectLst/>
                <a:uLnTx/>
                <a:uFillTx/>
                <a:latin typeface="Arial"/>
                <a:ea typeface="Arial"/>
                <a:cs typeface="Arial"/>
                <a:sym typeface="Arial"/>
              </a:rPr>
              <a:t>προαγωγή</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της υγείας, με σκοπό τη διατήρηση και βελτίωση της υγείας στο σχολικό πληθυσμό.</a:t>
            </a:r>
          </a:p>
          <a:p>
            <a:pPr marL="0" marR="0" lvl="0" indent="0" algn="just" defTabSz="914400" rtl="0" eaLnBrk="1" fontAlgn="auto" latinLnBrk="0" hangingPunct="1">
              <a:lnSpc>
                <a:spcPct val="100000"/>
              </a:lnSpc>
              <a:spcBef>
                <a:spcPts val="0"/>
              </a:spcBef>
              <a:spcAft>
                <a:spcPts val="1000"/>
              </a:spcAft>
              <a:buClr>
                <a:srgbClr val="000000"/>
              </a:buClr>
              <a:buSzTx/>
              <a:buFont typeface="Arial"/>
              <a:buNone/>
              <a:tabLst/>
              <a:defRPr/>
            </a:pP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2.</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Συμμετέχουν στον έλεγχο και την παρακολούθηση της υγιεινής κατάστασης του σχολικού περιβάλλοντος (αίθουσες, κοινόχρηστοι χώροι, κυλικείο), και συνιστούν στους εμπλεκόμενους, τη λήψη των απαραίτητων μέτρων για την προστασία των μαθητών.</a:t>
            </a:r>
          </a:p>
          <a:p>
            <a:pPr marL="0" marR="0" lvl="0" indent="0" algn="just" defTabSz="914400" rtl="0" eaLnBrk="1" fontAlgn="auto" latinLnBrk="0" hangingPunct="1">
              <a:lnSpc>
                <a:spcPct val="100000"/>
              </a:lnSpc>
              <a:spcBef>
                <a:spcPts val="0"/>
              </a:spcBef>
              <a:spcAft>
                <a:spcPts val="1000"/>
              </a:spcAft>
              <a:buClr>
                <a:srgbClr val="000000"/>
              </a:buClr>
              <a:buSzTx/>
              <a:buFont typeface="Arial"/>
              <a:buNone/>
              <a:tabLst/>
              <a:defRPr/>
            </a:pP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3.</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Παρέχουν τις πρώτες βοήθειες στα παιδιά του σχολείου και αντιμετωπίζουν αιφνίδιες αδιαθεσίες, ασθένειες ή ατυχήματα που προκύπτουν κατά τα διαλείμματα ή κατά τη διάρκεια σχολικών δραστηριοτήτων.</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b="1" i="0" u="none" strike="noStrike" kern="0" cap="none" spc="0" normalizeH="0" baseline="0" noProof="0" dirty="0">
                <a:ln>
                  <a:noFill/>
                </a:ln>
                <a:solidFill>
                  <a:srgbClr val="000000"/>
                </a:solidFill>
                <a:effectLst/>
                <a:uLnTx/>
                <a:uFillTx/>
                <a:latin typeface="Arial"/>
                <a:ea typeface="Arial"/>
                <a:cs typeface="Arial"/>
                <a:sym typeface="Arial"/>
              </a:rPr>
              <a:t>4.</a:t>
            </a:r>
            <a:r>
              <a:rPr kumimoji="0" lang="el-GR" b="0" i="0" u="none" strike="noStrike" kern="0" cap="none" spc="0" normalizeH="0" baseline="0" noProof="0" dirty="0">
                <a:ln>
                  <a:noFill/>
                </a:ln>
                <a:solidFill>
                  <a:srgbClr val="000000"/>
                </a:solidFill>
                <a:effectLst/>
                <a:uLnTx/>
                <a:uFillTx/>
                <a:latin typeface="Arial"/>
                <a:ea typeface="Arial"/>
                <a:cs typeface="Arial"/>
                <a:sym typeface="Arial"/>
              </a:rPr>
              <a:t> Αναλαμβάνουν το νοσηλευτικό έργο μαθητών ( φαρμακευτική αγωγή κ.λπ. ) σε συνεργασία με τον σχολίατρο ή τον προσωπικό γιατρό του κάθε μαθητή, με την συναίνεση του γονιού.</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
        <p:nvSpPr>
          <p:cNvPr id="7" name="1 - Τίτλος"/>
          <p:cNvSpPr txBox="1">
            <a:spLocks/>
          </p:cNvSpPr>
          <p:nvPr/>
        </p:nvSpPr>
        <p:spPr>
          <a:xfrm>
            <a:off x="0" y="0"/>
            <a:ext cx="9144000" cy="950258"/>
          </a:xfrm>
          <a:prstGeom prst="rect">
            <a:avLst/>
          </a:prstGeom>
          <a:solidFill>
            <a:srgbClr val="92D050"/>
          </a:solidFill>
        </p:spPr>
        <p:txBody>
          <a:bodyPr>
            <a:normAutofit fontScale="82500" lnSpcReduction="1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600" b="0" i="0" u="none" strike="noStrike" kern="0" cap="none" spc="0" normalizeH="0" baseline="0" noProof="0" dirty="0">
                <a:ln>
                  <a:noFill/>
                </a:ln>
                <a:solidFill>
                  <a:srgbClr val="000000"/>
                </a:solidFill>
                <a:effectLst/>
                <a:uLnTx/>
                <a:uFillTx/>
                <a:latin typeface="Arial"/>
                <a:ea typeface="Arial"/>
                <a:cs typeface="Arial"/>
                <a:sym typeface="Arial"/>
              </a:rPr>
              <a:t>Καθηκοντολόγιο  Σχολικών  Νοσηλευτών  ΣΜΕΑΕ</a:t>
            </a:r>
            <a:b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altLang="en-US" sz="2200" b="0" i="0" u="none" strike="noStrike" kern="0" cap="none" spc="0" normalizeH="0" baseline="0" noProof="0" dirty="0">
                <a:ln>
                  <a:noFill/>
                </a:ln>
                <a:solidFill>
                  <a:srgbClr val="FF0000"/>
                </a:solidFill>
                <a:effectLst/>
                <a:uLnTx/>
                <a:uFillTx/>
                <a:latin typeface="Arial"/>
                <a:ea typeface="Arial"/>
                <a:cs typeface="Arial"/>
                <a:sym typeface="Arial"/>
              </a:rPr>
              <a:t>ΥΑ 27922/Γ6/2007- ΦΕΚ 449/Β/03-4-2007</a:t>
            </a:r>
            <a:endParaRPr kumimoji="0" lang="el-GR" sz="22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8" name="2 - Θέση περιεχομένου"/>
          <p:cNvSpPr txBox="1">
            <a:spLocks/>
          </p:cNvSpPr>
          <p:nvPr/>
        </p:nvSpPr>
        <p:spPr>
          <a:xfrm>
            <a:off x="277813" y="1308546"/>
            <a:ext cx="8605837" cy="5727700"/>
          </a:xfrm>
          <a:prstGeom prst="rect">
            <a:avLst/>
          </a:prstGeom>
        </p:spPr>
        <p:txBody>
          <a:bodyPr/>
          <a:lstStyle/>
          <a:p>
            <a:pPr marL="0" marR="0" lvl="0" indent="0" algn="just" defTabSz="914400" rtl="0" eaLnBrk="1" fontAlgn="auto" latinLnBrk="0" hangingPunct="1">
              <a:lnSpc>
                <a:spcPct val="100000"/>
              </a:lnSpc>
              <a:spcBef>
                <a:spcPts val="0"/>
              </a:spcBef>
              <a:spcAft>
                <a:spcPts val="1400"/>
              </a:spcAft>
              <a:buClr>
                <a:srgbClr val="000000"/>
              </a:buClr>
              <a:buSzTx/>
              <a:buFont typeface="Arial" charset="0"/>
              <a:buNone/>
              <a:tabLst/>
              <a:defRPr/>
            </a:pP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   5.</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Είναι υπεύθυνοι για την ενημέρωση της οικογένειας και, σε περίπτωση ατυχήματος, συνοδεύουν το μαθητή κατά τη μεταφορά του σε νοσηλευτικό ίδρυμα και παραμένουν σε αυτό μέχρι την άφιξη του γονέα ή του κηδεμόνα.</a:t>
            </a:r>
          </a:p>
          <a:p>
            <a:pPr marL="0" marR="0" lvl="0" indent="0" algn="just" defTabSz="914400" rtl="0" eaLnBrk="1" fontAlgn="auto" latinLnBrk="0" hangingPunct="1">
              <a:lnSpc>
                <a:spcPct val="100000"/>
              </a:lnSpc>
              <a:spcBef>
                <a:spcPts val="0"/>
              </a:spcBef>
              <a:spcAft>
                <a:spcPts val="1400"/>
              </a:spcAft>
              <a:buClr>
                <a:srgbClr val="000000"/>
              </a:buClr>
              <a:buSzTx/>
              <a:buFont typeface="Arial" charset="0"/>
              <a:buNone/>
              <a:tabLst/>
              <a:defRPr/>
            </a:pP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  6.</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Ευαισθητοποιούν, ενημερώνουν και προτείνουν ειδικούς χειρισμούς στο Ειδικό Βοηθητικό Προσωπικό, στα θέματα ατομικής υγιεινής των μαθητών και συνεργάζονται με όλο το προσωπικό του σχολείου και τις υγειονομικές υπηρεσίες για θέματα της αρμοδιότητάς τους.</a:t>
            </a:r>
          </a:p>
          <a:p>
            <a:pPr marL="0" marR="0" lvl="0" indent="0" algn="just" defTabSz="914400" rtl="0" eaLnBrk="1" fontAlgn="auto" latinLnBrk="0" hangingPunct="1">
              <a:lnSpc>
                <a:spcPct val="100000"/>
              </a:lnSpc>
              <a:spcBef>
                <a:spcPts val="0"/>
              </a:spcBef>
              <a:spcAft>
                <a:spcPts val="1400"/>
              </a:spcAft>
              <a:buClr>
                <a:srgbClr val="000000"/>
              </a:buClr>
              <a:buSzTx/>
              <a:buFont typeface="Arial" charset="0"/>
              <a:buNone/>
              <a:tabLst/>
              <a:defRPr/>
            </a:pP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   7.</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Εργάζονται εξατομικευμένα ή σε μικρές ομάδες στο γραφείο ή το εργαστήριο αγωγής υγείας, αν διαθέτει η σχολική μονάδα.</a:t>
            </a:r>
          </a:p>
          <a:p>
            <a:pPr marL="0" marR="0" lvl="0" indent="0" algn="just" defTabSz="914400" rtl="0" eaLnBrk="1" fontAlgn="auto" latinLnBrk="0" hangingPunct="1">
              <a:lnSpc>
                <a:spcPct val="100000"/>
              </a:lnSpc>
              <a:spcBef>
                <a:spcPts val="0"/>
              </a:spcBef>
              <a:spcAft>
                <a:spcPts val="0"/>
              </a:spcAft>
              <a:buClr>
                <a:srgbClr val="000000"/>
              </a:buClr>
              <a:buSzTx/>
              <a:buFont typeface="Arial" charset="0"/>
              <a:buNone/>
              <a:tabLst/>
              <a:defRPr/>
            </a:pPr>
            <a:r>
              <a:rPr kumimoji="0" lang="el-GR" sz="1600" b="1" i="0" u="none" strike="noStrike" kern="0" cap="none" spc="0" normalizeH="0" baseline="0" noProof="0" dirty="0">
                <a:ln>
                  <a:noFill/>
                </a:ln>
                <a:solidFill>
                  <a:srgbClr val="000000"/>
                </a:solidFill>
                <a:effectLst/>
                <a:uLnTx/>
                <a:uFillTx/>
                <a:latin typeface="Arial"/>
                <a:ea typeface="Arial"/>
                <a:cs typeface="Arial"/>
                <a:sym typeface="Arial"/>
              </a:rPr>
              <a:t>   8.</a:t>
            </a:r>
            <a:r>
              <a:rPr kumimoji="0" lang="el-GR" sz="1600" b="0" i="0" u="none" strike="noStrike" kern="0" cap="none" spc="0" normalizeH="0" baseline="0" noProof="0" dirty="0">
                <a:ln>
                  <a:noFill/>
                </a:ln>
                <a:solidFill>
                  <a:srgbClr val="000000"/>
                </a:solidFill>
                <a:effectLst/>
                <a:uLnTx/>
                <a:uFillTx/>
                <a:latin typeface="Arial"/>
                <a:ea typeface="Arial"/>
                <a:cs typeface="Arial"/>
                <a:sym typeface="Arial"/>
              </a:rPr>
              <a:t> Παρέχουν συμβουλευτική στους γονείς σε θέματα υγείας και διοργανώνουν σεμινάρια παροχής πρώτων βοηθειών στο προσωπικό του σχολείου, στο πλαίσιο της ενδοσχολικής επιμόρφωσης.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3" name="1 - Τίτλος"/>
          <p:cNvSpPr txBox="1">
            <a:spLocks/>
          </p:cNvSpPr>
          <p:nvPr/>
        </p:nvSpPr>
        <p:spPr>
          <a:xfrm>
            <a:off x="0" y="0"/>
            <a:ext cx="9144000" cy="986117"/>
          </a:xfrm>
          <a:prstGeom prst="rect">
            <a:avLst/>
          </a:prstGeom>
          <a:solidFill>
            <a:srgbClr val="92D050"/>
          </a:solidFill>
        </p:spPr>
        <p:txBody>
          <a:bodyPr>
            <a:normAutofit fontScale="82500" lnSpcReduction="1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600" b="0" i="0" u="none" strike="noStrike" kern="0" cap="none" spc="0" normalizeH="0" baseline="0" noProof="0" dirty="0">
                <a:ln>
                  <a:noFill/>
                </a:ln>
                <a:solidFill>
                  <a:srgbClr val="000000"/>
                </a:solidFill>
                <a:effectLst/>
                <a:uLnTx/>
                <a:uFillTx/>
                <a:latin typeface="Arial"/>
                <a:ea typeface="Arial"/>
                <a:cs typeface="Arial"/>
                <a:sym typeface="Arial"/>
              </a:rPr>
              <a:t>Καθηκοντολόγιο  Σχολικών  Νοσηλευτών  ΣΜΕΑΕ</a:t>
            </a:r>
            <a:b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br>
            <a:r>
              <a:rPr kumimoji="0" lang="el-GR" altLang="en-US" sz="2200" b="0" i="0" u="none" strike="noStrike" kern="0" cap="none" spc="0" normalizeH="0" baseline="0" noProof="0" dirty="0">
                <a:ln>
                  <a:noFill/>
                </a:ln>
                <a:solidFill>
                  <a:srgbClr val="FF0000"/>
                </a:solidFill>
                <a:effectLst/>
                <a:uLnTx/>
                <a:uFillTx/>
                <a:latin typeface="Arial"/>
                <a:ea typeface="Arial"/>
                <a:cs typeface="Arial"/>
                <a:sym typeface="Arial"/>
              </a:rPr>
              <a:t>ΥΑ 27922/Γ6/2007- ΦΕΚ 449/Β/03-4-2007</a:t>
            </a:r>
            <a:endParaRPr kumimoji="0" lang="el-GR" sz="22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4" name="2 - Θέση περιεχομένου"/>
          <p:cNvSpPr txBox="1">
            <a:spLocks/>
          </p:cNvSpPr>
          <p:nvPr/>
        </p:nvSpPr>
        <p:spPr>
          <a:xfrm>
            <a:off x="1381125" y="1165225"/>
            <a:ext cx="7539038" cy="53244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charset="0"/>
              <a:buNone/>
              <a:tabLst/>
              <a:defRPr/>
            </a:pP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Σχηματικά, από το </a:t>
            </a:r>
            <a:r>
              <a:rPr kumimoji="0" lang="el-GR" sz="1400" b="0" i="0" u="none" strike="noStrike" kern="0" cap="none" spc="0" normalizeH="0" baseline="0" noProof="0" dirty="0" err="1">
                <a:ln>
                  <a:noFill/>
                </a:ln>
                <a:solidFill>
                  <a:srgbClr val="000000"/>
                </a:solidFill>
                <a:effectLst/>
                <a:uLnTx/>
                <a:uFillTx/>
                <a:latin typeface="Arial"/>
                <a:ea typeface="Arial"/>
                <a:cs typeface="Arial"/>
                <a:sym typeface="Arial"/>
              </a:rPr>
              <a:t>καθηκοντολόγιο</a:t>
            </a: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προκύπτουν </a:t>
            </a:r>
            <a:r>
              <a:rPr kumimoji="0" lang="el-GR" sz="1400" b="1" i="0" u="none" strike="noStrike" kern="0" cap="none" spc="0" normalizeH="0" baseline="0" noProof="0" dirty="0">
                <a:ln>
                  <a:noFill/>
                </a:ln>
                <a:solidFill>
                  <a:srgbClr val="000000"/>
                </a:solidFill>
                <a:effectLst/>
                <a:uLnTx/>
                <a:uFillTx/>
                <a:latin typeface="Arial"/>
                <a:ea typeface="Arial"/>
                <a:cs typeface="Arial"/>
                <a:sym typeface="Arial"/>
              </a:rPr>
              <a:t>δύο άξονες δράσεις </a:t>
            </a: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με σχετικά καθήκοντα/ αρμοδιότητες:</a:t>
            </a:r>
          </a:p>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l-GR" sz="1400" b="1" i="0" u="none" strike="noStrike" kern="0" cap="none" spc="0" normalizeH="0" baseline="0" noProof="0" dirty="0">
                <a:ln>
                  <a:noFill/>
                </a:ln>
                <a:solidFill>
                  <a:srgbClr val="000000"/>
                </a:solidFill>
                <a:effectLst/>
                <a:uLnTx/>
                <a:uFillTx/>
                <a:latin typeface="Arial"/>
                <a:ea typeface="Arial"/>
                <a:cs typeface="Arial"/>
                <a:sym typeface="Arial"/>
              </a:rPr>
              <a:t>  Προαγωγή Υγείας</a:t>
            </a: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(Θεραπεία/ Φροντίδα)</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1.β - Προαγωγή Υγείας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5</a:t>
            </a: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6</a:t>
            </a:r>
          </a:p>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Char char="Ø"/>
              <a:tabLst/>
              <a:defRPr/>
            </a:pPr>
            <a:r>
              <a:rPr kumimoji="0" lang="el-GR" sz="1400" b="1" i="0" u="none" strike="noStrike" kern="0" cap="none" spc="0" normalizeH="0" baseline="0" noProof="0" dirty="0">
                <a:ln>
                  <a:noFill/>
                </a:ln>
                <a:solidFill>
                  <a:srgbClr val="000000"/>
                </a:solidFill>
                <a:effectLst/>
                <a:uLnTx/>
                <a:uFillTx/>
                <a:latin typeface="Arial"/>
                <a:ea typeface="Arial"/>
                <a:cs typeface="Arial"/>
                <a:sym typeface="Arial"/>
              </a:rPr>
              <a:t>  Αγωγή Υγείας</a:t>
            </a:r>
            <a:r>
              <a:rPr kumimoji="0" lang="el-GR" sz="1400" b="0" i="0" u="none" strike="noStrike" kern="0" cap="none" spc="0" normalizeH="0" baseline="0" noProof="0" dirty="0">
                <a:ln>
                  <a:noFill/>
                </a:ln>
                <a:solidFill>
                  <a:srgbClr val="000000"/>
                </a:solidFill>
                <a:effectLst/>
                <a:uLnTx/>
                <a:uFillTx/>
                <a:latin typeface="Arial"/>
                <a:ea typeface="Arial"/>
                <a:cs typeface="Arial"/>
                <a:sym typeface="Arial"/>
              </a:rPr>
              <a:t> (Παιδαγωγικό/ Συμβουλευτικό έργο)</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1.α</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1.β - Αγωγή Υγείας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Arial"/>
                <a:ea typeface="Arial"/>
                <a:cs typeface="Arial"/>
                <a:sym typeface="Arial"/>
              </a:rPr>
              <a:t>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1929</Words>
  <Application>Microsoft Office PowerPoint</Application>
  <PresentationFormat>Προβολή στην οθόνη (16:9)</PresentationFormat>
  <Paragraphs>157</Paragraphs>
  <Slides>17</Slides>
  <Notes>17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17</vt:i4>
      </vt:variant>
    </vt:vector>
  </HeadingPairs>
  <TitlesOfParts>
    <vt:vector size="25" baseType="lpstr">
      <vt:lpstr>Arial</vt:lpstr>
      <vt:lpstr>Wingdings</vt:lpstr>
      <vt:lpstr>Comic Sans MS</vt:lpstr>
      <vt:lpstr>Calibri</vt:lpstr>
      <vt:lpstr>Roboto Condensed</vt:lpstr>
      <vt:lpstr>Roboto Condensed Light</vt:lpstr>
      <vt:lpstr>Arvo</vt:lpstr>
      <vt:lpstr>Salerio template</vt:lpstr>
      <vt:lpstr>ΣΧΟΛΙΚΗ  ΝΟΣΗΛΕΥΤΙΚΗ  Καθήκοντα - Αρμοδιότητες</vt:lpstr>
      <vt:lpstr>Σχολική  Νοσηλευτική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Χείλαρης Σπύρος Σύμβουλος Εκπαίδευσης Σχολικών Νοσηλευτών Πειραιά &amp; Νότιας Ελλάδας  spirohil@outlook.com.gr ΠΣΔ: hilaris@sch.gr 694 6343 908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ΣΧΟΛΙΚΗ  ΝΟΣΗΛΕΥΤΙΚΗ  Καθήκοντα - Αρμοδιότητες</dc:title>
  <dc:creator>user</dc:creator>
  <cp:lastModifiedBy>ΣΠΥΡΟΣ ΧΕΙΛΑΡΗΣ</cp:lastModifiedBy>
  <cp:revision>39</cp:revision>
  <dcterms:modified xsi:type="dcterms:W3CDTF">2023-12-28T12:56:59Z</dcterms:modified>
</cp:coreProperties>
</file>